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270" r:id="rId2"/>
    <p:sldId id="309" r:id="rId3"/>
    <p:sldId id="313" r:id="rId4"/>
    <p:sldId id="311" r:id="rId5"/>
    <p:sldId id="326" r:id="rId6"/>
    <p:sldId id="323" r:id="rId7"/>
    <p:sldId id="271" r:id="rId8"/>
    <p:sldId id="272" r:id="rId9"/>
    <p:sldId id="327" r:id="rId10"/>
    <p:sldId id="321" r:id="rId11"/>
    <p:sldId id="322" r:id="rId12"/>
    <p:sldId id="302" r:id="rId13"/>
    <p:sldId id="303" r:id="rId14"/>
    <p:sldId id="308" r:id="rId15"/>
    <p:sldId id="328" r:id="rId16"/>
    <p:sldId id="320" r:id="rId17"/>
    <p:sldId id="305" r:id="rId18"/>
    <p:sldId id="306" r:id="rId19"/>
    <p:sldId id="312" r:id="rId20"/>
    <p:sldId id="316" r:id="rId21"/>
    <p:sldId id="325" r:id="rId22"/>
    <p:sldId id="307" r:id="rId23"/>
    <p:sldId id="310" r:id="rId24"/>
  </p:sldIdLst>
  <p:sldSz cx="9144000" cy="6858000" type="screen4x3"/>
  <p:notesSz cx="6858000" cy="923607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EC2"/>
    <a:srgbClr val="00477A"/>
    <a:srgbClr val="F3E7DE"/>
    <a:srgbClr val="D2232A"/>
    <a:srgbClr val="FF0424"/>
    <a:srgbClr val="005757"/>
    <a:srgbClr val="D4001C"/>
    <a:srgbClr val="BF2019"/>
    <a:srgbClr val="DC91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6" autoAdjust="0"/>
    <p:restoredTop sz="72487" autoAdjust="0"/>
  </p:normalViewPr>
  <p:slideViewPr>
    <p:cSldViewPr snapToGrid="0">
      <p:cViewPr>
        <p:scale>
          <a:sx n="60" d="100"/>
          <a:sy n="60" d="100"/>
        </p:scale>
        <p:origin x="-255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1193"/>
          </a:xfrm>
          <a:prstGeom prst="rect">
            <a:avLst/>
          </a:prstGeom>
        </p:spPr>
        <p:txBody>
          <a:bodyPr vert="horz" lIns="91942" tIns="45973" rIns="91942" bIns="45973" rtlCol="0"/>
          <a:lstStyle>
            <a:lvl1pPr algn="l">
              <a:defRPr sz="11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84414" y="0"/>
            <a:ext cx="2972098" cy="461193"/>
          </a:xfrm>
          <a:prstGeom prst="rect">
            <a:avLst/>
          </a:prstGeom>
        </p:spPr>
        <p:txBody>
          <a:bodyPr vert="horz" wrap="square" lIns="91942" tIns="45973" rIns="91942" bIns="45973" numCol="1" anchor="t" anchorCtr="0" compatLnSpc="1">
            <a:prstTxWarp prst="textNoShape">
              <a:avLst/>
            </a:prstTxWarp>
          </a:bodyPr>
          <a:lstStyle>
            <a:lvl1pPr algn="r">
              <a:defRPr sz="1100">
                <a:latin typeface="Arial" charset="0"/>
                <a:ea typeface="ＭＳ Ｐゴシック" pitchFamily="-106" charset="-128"/>
                <a:cs typeface="+mn-cs"/>
              </a:defRPr>
            </a:lvl1pPr>
          </a:lstStyle>
          <a:p>
            <a:pPr>
              <a:defRPr/>
            </a:pPr>
            <a:fld id="{DF6F6122-9049-4CEB-B391-A2FFFFCF7337}" type="datetime1">
              <a:rPr lang="en-US"/>
              <a:pPr>
                <a:defRPr/>
              </a:pPr>
              <a:t>4/19/2016</a:t>
            </a:fld>
            <a:endParaRPr lang="en-US"/>
          </a:p>
        </p:txBody>
      </p:sp>
      <p:sp>
        <p:nvSpPr>
          <p:cNvPr id="4" name="Footer Placeholder 3"/>
          <p:cNvSpPr>
            <a:spLocks noGrp="1"/>
          </p:cNvSpPr>
          <p:nvPr>
            <p:ph type="ftr" sz="quarter" idx="2"/>
          </p:nvPr>
        </p:nvSpPr>
        <p:spPr>
          <a:xfrm>
            <a:off x="0" y="8773356"/>
            <a:ext cx="2972098" cy="461193"/>
          </a:xfrm>
          <a:prstGeom prst="rect">
            <a:avLst/>
          </a:prstGeom>
        </p:spPr>
        <p:txBody>
          <a:bodyPr vert="horz" lIns="91942" tIns="45973" rIns="91942" bIns="45973" rtlCol="0" anchor="b"/>
          <a:lstStyle>
            <a:lvl1pPr algn="l">
              <a:defRPr sz="11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84414" y="8773356"/>
            <a:ext cx="2972098" cy="461193"/>
          </a:xfrm>
          <a:prstGeom prst="rect">
            <a:avLst/>
          </a:prstGeom>
        </p:spPr>
        <p:txBody>
          <a:bodyPr vert="horz" wrap="square" lIns="91942" tIns="45973" rIns="91942" bIns="45973" numCol="1" anchor="b" anchorCtr="0" compatLnSpc="1">
            <a:prstTxWarp prst="textNoShape">
              <a:avLst/>
            </a:prstTxWarp>
          </a:bodyPr>
          <a:lstStyle>
            <a:lvl1pPr algn="r">
              <a:defRPr sz="1100">
                <a:latin typeface="Arial" charset="0"/>
                <a:ea typeface="ＭＳ Ｐゴシック" pitchFamily="-106" charset="-128"/>
                <a:cs typeface="+mn-cs"/>
              </a:defRPr>
            </a:lvl1pPr>
          </a:lstStyle>
          <a:p>
            <a:pPr>
              <a:defRPr/>
            </a:pPr>
            <a:fld id="{F1EFE1F8-4CC8-492E-8CF8-720F181E9608}" type="slidenum">
              <a:rPr lang="en-US"/>
              <a:pPr>
                <a:defRPr/>
              </a:pPr>
              <a:t>‹#›</a:t>
            </a:fld>
            <a:endParaRPr lang="en-US"/>
          </a:p>
        </p:txBody>
      </p:sp>
    </p:spTree>
    <p:extLst>
      <p:ext uri="{BB962C8B-B14F-4D97-AF65-F5344CB8AC3E}">
        <p14:creationId xmlns="" xmlns:p14="http://schemas.microsoft.com/office/powerpoint/2010/main" val="2681400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2098" cy="461193"/>
          </a:xfrm>
          <a:prstGeom prst="rect">
            <a:avLst/>
          </a:prstGeom>
          <a:noFill/>
          <a:ln w="9525">
            <a:noFill/>
            <a:miter lim="800000"/>
            <a:headEnd/>
            <a:tailEnd/>
          </a:ln>
        </p:spPr>
        <p:txBody>
          <a:bodyPr vert="horz" wrap="square" lIns="91942" tIns="45973" rIns="91942" bIns="45973" numCol="1" anchor="t" anchorCtr="0" compatLnSpc="1">
            <a:prstTxWarp prst="textNoShape">
              <a:avLst/>
            </a:prstTxWarp>
          </a:bodyPr>
          <a:lstStyle>
            <a:lvl1pPr>
              <a:defRPr sz="1100">
                <a:latin typeface="Arial" charset="0"/>
                <a:ea typeface="ＭＳ Ｐゴシック" pitchFamily="-44" charset="-128"/>
                <a:cs typeface="+mn-cs"/>
              </a:defRPr>
            </a:lvl1pPr>
          </a:lstStyle>
          <a:p>
            <a:pPr>
              <a:defRPr/>
            </a:pPr>
            <a:endParaRPr lang="en-US"/>
          </a:p>
        </p:txBody>
      </p:sp>
      <p:sp>
        <p:nvSpPr>
          <p:cNvPr id="7171" name="Rectangle 3"/>
          <p:cNvSpPr>
            <a:spLocks noGrp="1" noChangeArrowheads="1"/>
          </p:cNvSpPr>
          <p:nvPr>
            <p:ph type="dt" idx="1"/>
          </p:nvPr>
        </p:nvSpPr>
        <p:spPr bwMode="auto">
          <a:xfrm>
            <a:off x="3885903" y="0"/>
            <a:ext cx="2972097" cy="461193"/>
          </a:xfrm>
          <a:prstGeom prst="rect">
            <a:avLst/>
          </a:prstGeom>
          <a:noFill/>
          <a:ln w="9525">
            <a:noFill/>
            <a:miter lim="800000"/>
            <a:headEnd/>
            <a:tailEnd/>
          </a:ln>
        </p:spPr>
        <p:txBody>
          <a:bodyPr vert="horz" wrap="square" lIns="91942" tIns="45973" rIns="91942" bIns="45973" numCol="1" anchor="t" anchorCtr="0" compatLnSpc="1">
            <a:prstTxWarp prst="textNoShape">
              <a:avLst/>
            </a:prstTxWarp>
          </a:bodyPr>
          <a:lstStyle>
            <a:lvl1pPr algn="r">
              <a:defRPr sz="1100">
                <a:latin typeface="Arial" charset="0"/>
                <a:ea typeface="ＭＳ Ｐゴシック" pitchFamily="-44"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20775" y="693738"/>
            <a:ext cx="4616450" cy="346233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3805" y="4385914"/>
            <a:ext cx="5030391" cy="4156845"/>
          </a:xfrm>
          <a:prstGeom prst="rect">
            <a:avLst/>
          </a:prstGeom>
          <a:noFill/>
          <a:ln w="9525">
            <a:noFill/>
            <a:miter lim="800000"/>
            <a:headEnd/>
            <a:tailEnd/>
          </a:ln>
        </p:spPr>
        <p:txBody>
          <a:bodyPr vert="horz" wrap="square" lIns="91942" tIns="45973" rIns="91942" bIns="45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74883"/>
            <a:ext cx="2972098" cy="461193"/>
          </a:xfrm>
          <a:prstGeom prst="rect">
            <a:avLst/>
          </a:prstGeom>
          <a:noFill/>
          <a:ln w="9525">
            <a:noFill/>
            <a:miter lim="800000"/>
            <a:headEnd/>
            <a:tailEnd/>
          </a:ln>
        </p:spPr>
        <p:txBody>
          <a:bodyPr vert="horz" wrap="square" lIns="91942" tIns="45973" rIns="91942" bIns="45973" numCol="1" anchor="b" anchorCtr="0" compatLnSpc="1">
            <a:prstTxWarp prst="textNoShape">
              <a:avLst/>
            </a:prstTxWarp>
          </a:bodyPr>
          <a:lstStyle>
            <a:lvl1pPr>
              <a:defRPr sz="1100">
                <a:latin typeface="Arial" charset="0"/>
                <a:ea typeface="ＭＳ Ｐゴシック" pitchFamily="-44"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5903" y="8774883"/>
            <a:ext cx="2972097" cy="461193"/>
          </a:xfrm>
          <a:prstGeom prst="rect">
            <a:avLst/>
          </a:prstGeom>
          <a:noFill/>
          <a:ln w="9525">
            <a:noFill/>
            <a:miter lim="800000"/>
            <a:headEnd/>
            <a:tailEnd/>
          </a:ln>
        </p:spPr>
        <p:txBody>
          <a:bodyPr vert="horz" wrap="square" lIns="91942" tIns="45973" rIns="91942" bIns="45973" numCol="1" anchor="b" anchorCtr="0" compatLnSpc="1">
            <a:prstTxWarp prst="textNoShape">
              <a:avLst/>
            </a:prstTxWarp>
          </a:bodyPr>
          <a:lstStyle>
            <a:lvl1pPr algn="r">
              <a:defRPr sz="1100">
                <a:latin typeface="Arial" charset="0"/>
                <a:ea typeface="ＭＳ Ｐゴシック" pitchFamily="-106" charset="-128"/>
                <a:cs typeface="+mn-cs"/>
              </a:defRPr>
            </a:lvl1pPr>
          </a:lstStyle>
          <a:p>
            <a:pPr>
              <a:defRPr/>
            </a:pPr>
            <a:fld id="{1D903249-A830-458A-B150-DC39A0A859E3}" type="slidenum">
              <a:rPr lang="en-US"/>
              <a:pPr>
                <a:defRPr/>
              </a:pPr>
              <a:t>‹#›</a:t>
            </a:fld>
            <a:endParaRPr lang="en-US"/>
          </a:p>
        </p:txBody>
      </p:sp>
    </p:spTree>
    <p:extLst>
      <p:ext uri="{BB962C8B-B14F-4D97-AF65-F5344CB8AC3E}">
        <p14:creationId xmlns="" xmlns:p14="http://schemas.microsoft.com/office/powerpoint/2010/main" val="2645768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4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9448EE5-E629-4E30-BF48-0FD7294A7485}"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Talking Points: </a:t>
            </a:r>
            <a:br>
              <a:rPr lang="en-US" dirty="0" smtClean="0"/>
            </a:br>
            <a:r>
              <a:rPr lang="en-US" dirty="0" smtClean="0"/>
              <a:t/>
            </a:r>
            <a:br>
              <a:rPr lang="en-US" dirty="0" smtClean="0"/>
            </a:br>
            <a:r>
              <a:rPr lang="en-US" dirty="0" smtClean="0"/>
              <a:t>Every 2</a:t>
            </a:r>
            <a:r>
              <a:rPr lang="en-US" baseline="30000" dirty="0" smtClean="0"/>
              <a:t>nd</a:t>
            </a:r>
            <a:r>
              <a:rPr lang="en-US" baseline="0" dirty="0" smtClean="0"/>
              <a:t> Monday of the month, the AAF sends out a newsletter to faculty advisors and students. </a:t>
            </a:r>
            <a:br>
              <a:rPr lang="en-US" baseline="0" dirty="0" smtClean="0"/>
            </a:br>
            <a:r>
              <a:rPr lang="en-US" baseline="0" dirty="0" smtClean="0"/>
              <a:t/>
            </a:r>
            <a:br>
              <a:rPr lang="en-US" baseline="0" dirty="0" smtClean="0"/>
            </a:br>
            <a:r>
              <a:rPr lang="en-US" baseline="0" dirty="0" err="1" smtClean="0"/>
              <a:t>AdvertisED</a:t>
            </a:r>
            <a:r>
              <a:rPr lang="en-US" baseline="0" dirty="0" smtClean="0"/>
              <a:t> highlights trends happening in the ad industry and shines the spotlight on college chapters. The AAF loves to showcase the work, achievements and events of college chapters and regularly features chapters in </a:t>
            </a:r>
            <a:r>
              <a:rPr lang="en-US" baseline="0" dirty="0" err="1" smtClean="0"/>
              <a:t>AdvertisED</a:t>
            </a:r>
            <a:r>
              <a:rPr lang="en-US" baseline="0" dirty="0" smtClean="0"/>
              <a:t> and on social media. </a:t>
            </a:r>
          </a:p>
          <a:p>
            <a:r>
              <a:rPr lang="en-US" baseline="0" dirty="0" smtClean="0"/>
              <a:t/>
            </a:r>
            <a:br>
              <a:rPr lang="en-US" baseline="0" dirty="0" smtClean="0"/>
            </a:br>
            <a:r>
              <a:rPr lang="en-US" baseline="0" dirty="0" smtClean="0"/>
              <a:t>The goal is to keep all of the student members updated on AAF education-related programs, informed about the advertising world and connected to each other.</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Additional Talking Points: </a:t>
            </a:r>
            <a:br>
              <a:rPr lang="en-US" baseline="0" dirty="0" smtClean="0"/>
            </a:br>
            <a:r>
              <a:rPr lang="en-US" baseline="0" dirty="0" smtClean="0"/>
              <a:t/>
            </a:r>
            <a:br>
              <a:rPr lang="en-US" baseline="0" dirty="0" smtClean="0"/>
            </a:br>
            <a:r>
              <a:rPr lang="en-US" baseline="0" dirty="0" smtClean="0"/>
              <a:t>Throughout the year, the AAF offers various virtual learning events to our membership community through a student webinar series and the faculty toolkit. With the AAF Kaleidoscope webinar series, students are given the opportunity to connect with current ad professionals working in creative, account management and strategy about what it takes to have a successful advertising career.  </a:t>
            </a:r>
          </a:p>
          <a:p>
            <a:endParaRPr lang="en-US" baseline="0" dirty="0" smtClean="0"/>
          </a:p>
          <a:p>
            <a:r>
              <a:rPr lang="en-US" baseline="0" dirty="0" smtClean="0"/>
              <a:t>Faculty advisors can also benefit from webinars, teaching tools and journals from Advertising Educators through the Faculty Toolkit </a:t>
            </a:r>
            <a:r>
              <a:rPr lang="en-US" sz="1200" kern="1200" dirty="0" smtClean="0">
                <a:solidFill>
                  <a:schemeClr val="tx1"/>
                </a:solidFill>
                <a:latin typeface="Arial" charset="0"/>
                <a:ea typeface="ＭＳ Ｐゴシック" pitchFamily="-44" charset="-128"/>
                <a:cs typeface="ＭＳ Ｐゴシック" pitchFamily="-106" charset="-128"/>
              </a:rPr>
              <a:t>resources designed by faculty members to help other advertising or marketing professors advance in their career. Faculty toolkits also include quick guides with class planning tips, creative exercise suggestions, useful reading lists, etc. Several times a year, the AAF hosts webinars on relevant topics for the faculty advisors community as well.</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44" charset="-128"/>
                <a:cs typeface="ＭＳ Ｐゴシック" pitchFamily="-106" charset="-128"/>
              </a:rPr>
              <a:t>Additional Talking Points: </a:t>
            </a:r>
            <a:br>
              <a:rPr lang="en-US" sz="1200" kern="1200" dirty="0" smtClean="0">
                <a:solidFill>
                  <a:schemeClr val="tx1"/>
                </a:solidFill>
                <a:latin typeface="Arial" charset="0"/>
                <a:ea typeface="ＭＳ Ｐゴシック" pitchFamily="-44" charset="-128"/>
                <a:cs typeface="ＭＳ Ｐゴシック" pitchFamily="-106" charset="-128"/>
              </a:rPr>
            </a:br>
            <a:r>
              <a:rPr lang="en-US" sz="1200" kern="1200" dirty="0" smtClean="0">
                <a:solidFill>
                  <a:schemeClr val="tx1"/>
                </a:solidFill>
                <a:latin typeface="Arial" charset="0"/>
                <a:ea typeface="ＭＳ Ｐゴシック" pitchFamily="-44" charset="-128"/>
                <a:cs typeface="ＭＳ Ｐゴシック" pitchFamily="-106" charset="-128"/>
              </a:rPr>
              <a:t/>
            </a:r>
            <a:br>
              <a:rPr lang="en-US" sz="1200" kern="1200" dirty="0" smtClean="0">
                <a:solidFill>
                  <a:schemeClr val="tx1"/>
                </a:solidFill>
                <a:latin typeface="Arial" charset="0"/>
                <a:ea typeface="ＭＳ Ｐゴシック" pitchFamily="-44" charset="-128"/>
                <a:cs typeface="ＭＳ Ｐゴシック" pitchFamily="-106" charset="-128"/>
              </a:rPr>
            </a:br>
            <a:r>
              <a:rPr lang="en-US" sz="1200" kern="1200" dirty="0" smtClean="0">
                <a:solidFill>
                  <a:schemeClr val="tx1"/>
                </a:solidFill>
                <a:latin typeface="Arial" charset="0"/>
                <a:ea typeface="ＭＳ Ｐゴシック" pitchFamily="-44" charset="-128"/>
                <a:cs typeface="ＭＳ Ｐゴシック" pitchFamily="-106" charset="-128"/>
              </a:rPr>
              <a:t>The </a:t>
            </a:r>
            <a:r>
              <a:rPr lang="en-US" sz="1200" kern="1200" dirty="0" err="1" smtClean="0">
                <a:solidFill>
                  <a:schemeClr val="tx1"/>
                </a:solidFill>
                <a:latin typeface="Arial" charset="0"/>
                <a:ea typeface="ＭＳ Ｐゴシック" pitchFamily="-44" charset="-128"/>
                <a:cs typeface="ＭＳ Ｐゴシック" pitchFamily="-106" charset="-128"/>
              </a:rPr>
              <a:t>Stickell</a:t>
            </a:r>
            <a:r>
              <a:rPr lang="en-US" sz="1200" kern="1200" dirty="0" smtClean="0">
                <a:solidFill>
                  <a:schemeClr val="tx1"/>
                </a:solidFill>
                <a:latin typeface="Arial" charset="0"/>
                <a:ea typeface="ＭＳ Ｐゴシック" pitchFamily="-44" charset="-128"/>
                <a:cs typeface="ＭＳ Ｐゴシック" pitchFamily="-106" charset="-128"/>
              </a:rPr>
              <a:t> Internship program places outstanding juniors with a paid 10-week summer internship in media organizations, advertising agencies and client/supplier companies across the country. This highly competitive internship has helped more than 200 previous interns launch their advertising careers. </a:t>
            </a:r>
            <a:endParaRPr lang="en-US" sz="1200" kern="1200" dirty="0">
              <a:solidFill>
                <a:schemeClr val="tx1"/>
              </a:solidFill>
              <a:latin typeface="Arial" charset="0"/>
              <a:ea typeface="ＭＳ Ｐゴシック" pitchFamily="-44"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44" charset="-128"/>
                <a:cs typeface="ＭＳ Ｐゴシック" pitchFamily="-106" charset="-128"/>
              </a:rPr>
              <a:t>Additional</a:t>
            </a:r>
            <a:r>
              <a:rPr lang="en-US" sz="1200" kern="1200" baseline="0" dirty="0" smtClean="0">
                <a:solidFill>
                  <a:schemeClr val="tx1"/>
                </a:solidFill>
                <a:latin typeface="Arial" charset="0"/>
                <a:ea typeface="ＭＳ Ｐゴシック" pitchFamily="-44" charset="-128"/>
                <a:cs typeface="ＭＳ Ｐゴシック" pitchFamily="-106" charset="-128"/>
              </a:rPr>
              <a:t> Talking Points: </a:t>
            </a:r>
            <a:br>
              <a:rPr lang="en-US" sz="1200" kern="1200" baseline="0" dirty="0" smtClean="0">
                <a:solidFill>
                  <a:schemeClr val="tx1"/>
                </a:solidFill>
                <a:latin typeface="Arial" charset="0"/>
                <a:ea typeface="ＭＳ Ｐゴシック" pitchFamily="-44" charset="-128"/>
                <a:cs typeface="ＭＳ Ｐゴシック" pitchFamily="-106" charset="-128"/>
              </a:rPr>
            </a:br>
            <a:r>
              <a:rPr lang="en-US" sz="1200" kern="1200" baseline="0" dirty="0" smtClean="0">
                <a:solidFill>
                  <a:schemeClr val="tx1"/>
                </a:solidFill>
                <a:latin typeface="Arial" charset="0"/>
                <a:ea typeface="ＭＳ Ｐゴシック" pitchFamily="-44" charset="-128"/>
                <a:cs typeface="ＭＳ Ｐゴシック" pitchFamily="-106" charset="-128"/>
              </a:rPr>
              <a:t/>
            </a:r>
            <a:br>
              <a:rPr lang="en-US" sz="1200" kern="1200" baseline="0" dirty="0" smtClean="0">
                <a:solidFill>
                  <a:schemeClr val="tx1"/>
                </a:solidFill>
                <a:latin typeface="Arial" charset="0"/>
                <a:ea typeface="ＭＳ Ｐゴシック" pitchFamily="-44" charset="-128"/>
                <a:cs typeface="ＭＳ Ｐゴシック" pitchFamily="-106" charset="-128"/>
              </a:rPr>
            </a:br>
            <a:r>
              <a:rPr lang="en-US" sz="1200" kern="1200" dirty="0" smtClean="0">
                <a:solidFill>
                  <a:schemeClr val="tx1"/>
                </a:solidFill>
                <a:latin typeface="Arial" charset="0"/>
                <a:ea typeface="ＭＳ Ｐゴシック" pitchFamily="-44" charset="-128"/>
                <a:cs typeface="ＭＳ Ｐゴシック" pitchFamily="-106" charset="-128"/>
              </a:rPr>
              <a:t>Give potential employers something to talk about by joining the only professional honor society that rewards academic excellence in the study of advertising. Every year some 500 college chapter members proudly wear Alpha Delta Sigma’s red and white honor cords while marching in their graduation ceremony.</a:t>
            </a:r>
          </a:p>
          <a:p>
            <a:r>
              <a:rPr lang="en-US" baseline="0" dirty="0" smtClean="0"/>
              <a:t/>
            </a:r>
            <a:br>
              <a:rPr lang="en-US" baseline="0" dirty="0" smtClean="0"/>
            </a:br>
            <a:r>
              <a:rPr lang="en-US" baseline="0" dirty="0" smtClean="0"/>
              <a:t/>
            </a:r>
            <a:br>
              <a:rPr lang="en-US" baseline="0" dirty="0" smtClean="0"/>
            </a:br>
            <a:r>
              <a:rPr lang="en-US" baseline="0" dirty="0" smtClean="0"/>
              <a:t>The Diversity Achievement and Mosaic Awards recognizes the inclusion efforts of top professional, agencies and clients. Students are encouraged to submit their work into the new “student multicultural advertising campaign” category to be honored alongside professional trailblazers.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dirty="0" smtClean="0">
                <a:latin typeface="Arial" pitchFamily="34" charset="0"/>
                <a:ea typeface="ＭＳ Ｐゴシック"/>
                <a:cs typeface="ＭＳ Ｐゴシック"/>
              </a:rPr>
              <a:t>Additional Talking Points: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Since</a:t>
            </a:r>
            <a:r>
              <a:rPr lang="en-US" baseline="0" dirty="0" smtClean="0">
                <a:latin typeface="Arial" pitchFamily="34" charset="0"/>
                <a:ea typeface="ＭＳ Ｐゴシック"/>
                <a:cs typeface="ＭＳ Ｐゴシック"/>
              </a:rPr>
              <a:t> it’s inception in 1997, t</a:t>
            </a:r>
            <a:r>
              <a:rPr lang="en-US" dirty="0" smtClean="0">
                <a:latin typeface="Arial" pitchFamily="34" charset="0"/>
                <a:ea typeface="ＭＳ Ｐゴシック"/>
                <a:cs typeface="ＭＳ Ｐゴシック"/>
              </a:rPr>
              <a:t>he Most</a:t>
            </a:r>
            <a:r>
              <a:rPr lang="en-US" baseline="0" dirty="0" smtClean="0">
                <a:latin typeface="Arial" pitchFamily="34" charset="0"/>
                <a:ea typeface="ＭＳ Ｐゴシック"/>
                <a:cs typeface="ＭＳ Ｐゴシック"/>
              </a:rPr>
              <a:t> Promising Multicultural Students Program gives industry leaders a chance to network and recruit fresh talent while helping to bring diversity into the workplace. MPMS </a:t>
            </a:r>
            <a:r>
              <a:rPr lang="en-US" sz="1200" kern="1200" dirty="0" smtClean="0">
                <a:solidFill>
                  <a:schemeClr val="tx1"/>
                </a:solidFill>
                <a:latin typeface="Arial" charset="0"/>
                <a:ea typeface="ＭＳ Ｐゴシック" pitchFamily="-44" charset="-128"/>
                <a:cs typeface="ＭＳ Ｐゴシック" pitchFamily="-106" charset="-128"/>
              </a:rPr>
              <a:t>has helped more than 100 agencies and companies jumpstart the careers of over 600 multicultural professionals. </a:t>
            </a:r>
            <a:r>
              <a:rPr lang="en-US" baseline="0" dirty="0" smtClean="0">
                <a:latin typeface="Arial" pitchFamily="34" charset="0"/>
                <a:ea typeface="ＭＳ Ｐゴシック"/>
                <a:cs typeface="ＭＳ Ｐゴシック"/>
              </a:rPr>
              <a:t>During the 4-day experience in New York, students participate in </a:t>
            </a:r>
            <a:r>
              <a:rPr lang="en-US" sz="1200" kern="1200" dirty="0" smtClean="0">
                <a:solidFill>
                  <a:schemeClr val="tx1"/>
                </a:solidFill>
                <a:latin typeface="Arial" charset="0"/>
                <a:ea typeface="ＭＳ Ｐゴシック" pitchFamily="-44" charset="-128"/>
                <a:cs typeface="ＭＳ Ｐゴシック" pitchFamily="-106" charset="-128"/>
              </a:rPr>
              <a:t>leadership development, agency visits</a:t>
            </a:r>
            <a:r>
              <a:rPr lang="en-US" sz="1200" kern="1200" baseline="0" dirty="0" smtClean="0">
                <a:solidFill>
                  <a:schemeClr val="tx1"/>
                </a:solidFill>
                <a:latin typeface="Arial" charset="0"/>
                <a:ea typeface="ＭＳ Ｐゴシック" pitchFamily="-44" charset="-128"/>
                <a:cs typeface="ＭＳ Ｐゴシック" pitchFamily="-106" charset="-128"/>
              </a:rPr>
              <a:t> and also attend a Broadway play! MPMS students have the chance to experience NYC and</a:t>
            </a:r>
            <a:r>
              <a:rPr lang="en-US" sz="1200" kern="1200" dirty="0" smtClean="0">
                <a:solidFill>
                  <a:schemeClr val="tx1"/>
                </a:solidFill>
                <a:latin typeface="Arial" charset="0"/>
                <a:ea typeface="ＭＳ Ｐゴシック" pitchFamily="-44" charset="-128"/>
                <a:cs typeface="ＭＳ Ｐゴシック" pitchFamily="-106" charset="-128"/>
              </a:rPr>
              <a:t> often leave the program with job offers in hand!   </a:t>
            </a:r>
            <a:endParaRPr lang="en-US" dirty="0" smtClean="0">
              <a:latin typeface="Arial" pitchFamily="34" charset="0"/>
              <a:ea typeface="ＭＳ Ｐゴシック"/>
              <a:cs typeface="ＭＳ Ｐゴシック"/>
            </a:endParaRPr>
          </a:p>
        </p:txBody>
      </p:sp>
      <p:sp>
        <p:nvSpPr>
          <p:cNvPr id="27652" name="Slide Number Placeholder 3"/>
          <p:cNvSpPr>
            <a:spLocks noGrp="1"/>
          </p:cNvSpPr>
          <p:nvPr>
            <p:ph type="sldNum" sz="quarter" idx="5"/>
          </p:nvPr>
        </p:nvSpPr>
        <p:spPr>
          <a:noFill/>
        </p:spPr>
        <p:txBody>
          <a:bodyPr/>
          <a:lstStyle/>
          <a:p>
            <a:pPr defTabSz="910644"/>
            <a:fld id="{90EB309A-1F5F-4FAC-909A-F3B9968E2C0C}" type="slidenum">
              <a:rPr lang="en-US" smtClean="0">
                <a:latin typeface="Arial" pitchFamily="34" charset="0"/>
                <a:ea typeface="ＭＳ Ｐゴシック"/>
                <a:cs typeface="ＭＳ Ｐゴシック"/>
              </a:rPr>
              <a:pPr defTabSz="910644"/>
              <a:t>14</a:t>
            </a:fld>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MPMS</a:t>
            </a:r>
            <a:r>
              <a:rPr lang="en-US" baseline="0" dirty="0" smtClean="0"/>
              <a:t> alum, Leo Wong, discusses how the MPMS program helped him jumpstart his career.</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a:t>
            </a:r>
            <a:r>
              <a:rPr lang="en-US" baseline="0" dirty="0" smtClean="0"/>
              <a:t> Talking Points: </a:t>
            </a:r>
            <a:br>
              <a:rPr lang="en-US" baseline="0" dirty="0" smtClean="0"/>
            </a:br>
            <a:r>
              <a:rPr lang="en-US" baseline="0" dirty="0" smtClean="0"/>
              <a:t/>
            </a:r>
            <a:br>
              <a:rPr lang="en-US" baseline="0" dirty="0" smtClean="0"/>
            </a:br>
            <a:r>
              <a:rPr lang="en-US" dirty="0" smtClean="0"/>
              <a:t>AAF college chapter contests recognizes two college chapters each year for outstanding membership</a:t>
            </a:r>
            <a:r>
              <a:rPr lang="en-US" baseline="0" dirty="0" smtClean="0"/>
              <a:t> (largest chapter and largest growth). Each winning college chapter will receive an award and a complimentary free trip (including airfare and hotel accommodations) to our annual national conference, ADMERICA.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Talking Points: </a:t>
            </a:r>
            <a:br>
              <a:rPr lang="en-US" dirty="0" smtClean="0"/>
            </a:br>
            <a:r>
              <a:rPr lang="en-US" dirty="0" smtClean="0"/>
              <a:t/>
            </a:r>
            <a:br>
              <a:rPr lang="en-US" dirty="0" smtClean="0"/>
            </a:br>
            <a:r>
              <a:rPr lang="en-US" dirty="0" smtClean="0"/>
              <a:t>The Mosaic</a:t>
            </a:r>
            <a:r>
              <a:rPr lang="en-US" baseline="0" dirty="0" smtClean="0"/>
              <a:t> Career Fairs give college students the opportunity to learn about internships and career opportunities from recruiters representing some of the nation’s top advertising, marketing and communications companies. </a:t>
            </a:r>
          </a:p>
          <a:p>
            <a:endParaRPr lang="en-US" baseline="0" dirty="0" smtClean="0"/>
          </a:p>
          <a:p>
            <a:r>
              <a:rPr lang="en-US" sz="1200" kern="1200" dirty="0" smtClean="0">
                <a:solidFill>
                  <a:schemeClr val="tx1"/>
                </a:solidFill>
                <a:latin typeface="Arial" charset="0"/>
                <a:ea typeface="ＭＳ Ｐゴシック" pitchFamily="-44" charset="-128"/>
                <a:cs typeface="ＭＳ Ｐゴシック" pitchFamily="-106" charset="-128"/>
              </a:rPr>
              <a:t>Every fall the American Advertising Federation kicks off the academic year with a 2-day student conference in Washington, DC in October. Besides interacting with fellow college chapter members from around the country and learning tips on running a successful chapter, students partake in professional development workshops, discover the latest trends in the advertising industry and learn more about career opportunities in the field through industry immersions and a recruiters’ expo. </a:t>
            </a:r>
            <a:endParaRPr lang="en-US" sz="1200" kern="1200" dirty="0">
              <a:solidFill>
                <a:schemeClr val="tx1"/>
              </a:solidFill>
              <a:latin typeface="Arial" charset="0"/>
              <a:ea typeface="ＭＳ Ｐゴシック" pitchFamily="-44"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Talking Points:</a:t>
            </a:r>
            <a:r>
              <a:rPr lang="en-US" baseline="0" dirty="0" smtClean="0"/>
              <a:t> </a:t>
            </a:r>
            <a:br>
              <a:rPr lang="en-US" baseline="0" dirty="0" smtClean="0"/>
            </a:br>
            <a:r>
              <a:rPr lang="en-US" baseline="0" dirty="0" smtClean="0"/>
              <a:t/>
            </a:r>
            <a:br>
              <a:rPr lang="en-US" baseline="0" dirty="0" smtClean="0"/>
            </a:br>
            <a:r>
              <a:rPr lang="en-US" dirty="0" smtClean="0"/>
              <a:t>AAF’s annual</a:t>
            </a:r>
            <a:r>
              <a:rPr lang="en-US" baseline="0" dirty="0" smtClean="0"/>
              <a:t> ADMERICA conference is a great way for students to network with industry professionals from all over the country. With many professional development sessions, speakers and social events, ADMERICA is just an added benefit for student members. Also, the final round of the National Student Advertising Competition Finals are held during this conference. </a:t>
            </a:r>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Talking Points: </a:t>
            </a:r>
            <a:br>
              <a:rPr lang="en-US" dirty="0" smtClean="0"/>
            </a:br>
            <a:r>
              <a:rPr lang="en-US" dirty="0" smtClean="0"/>
              <a:t/>
            </a:r>
            <a:br>
              <a:rPr lang="en-US" dirty="0" smtClean="0"/>
            </a:br>
            <a:r>
              <a:rPr lang="en-US" dirty="0" smtClean="0"/>
              <a:t>AAF Job</a:t>
            </a:r>
            <a:r>
              <a:rPr lang="en-US" baseline="0" dirty="0" smtClean="0"/>
              <a:t> Bank offers specific advertising and marketing jobs exclusively to our AAF college chapter members. These job opportunities originate from their extensive corporate member base with over 800 registered employers. And is a free service to you as a member. </a:t>
            </a:r>
            <a:br>
              <a:rPr lang="en-US" baseline="0" dirty="0" smtClean="0"/>
            </a:br>
            <a:r>
              <a:rPr lang="en-US" baseline="0" dirty="0" smtClean="0"/>
              <a:t/>
            </a:r>
            <a:br>
              <a:rPr lang="en-US" baseline="0" dirty="0" smtClean="0"/>
            </a:br>
            <a:r>
              <a:rPr lang="en-US" baseline="0" dirty="0" smtClean="0"/>
              <a:t>AAF </a:t>
            </a:r>
            <a:r>
              <a:rPr lang="en-US" baseline="0" dirty="0" err="1" smtClean="0"/>
              <a:t>SmartBrief</a:t>
            </a:r>
            <a:r>
              <a:rPr lang="en-US" baseline="0" dirty="0" smtClean="0"/>
              <a:t> is the easiest way for college chapter students to stay up-to-date with what’s happening in the ad industry. This daily email synthesizes all the industry news and sends it to your inbox each morning.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smtClean="0"/>
              <a:t>Additional</a:t>
            </a:r>
            <a:r>
              <a:rPr lang="en-US" sz="1100" b="0" baseline="0" dirty="0" smtClean="0"/>
              <a:t> Talking Points: </a:t>
            </a:r>
            <a:br>
              <a:rPr lang="en-US" sz="1100" b="0" baseline="0" dirty="0" smtClean="0"/>
            </a:br>
            <a:r>
              <a:rPr lang="en-US" sz="1100" b="0" baseline="0" dirty="0" smtClean="0"/>
              <a:t/>
            </a:r>
            <a:br>
              <a:rPr lang="en-US" sz="1100" b="0" baseline="0" dirty="0" smtClean="0"/>
            </a:br>
            <a:r>
              <a:rPr lang="en-US" sz="1100" b="0" baseline="0" dirty="0" smtClean="0"/>
              <a:t>Y</a:t>
            </a:r>
            <a:r>
              <a:rPr lang="en-US" sz="1100" b="0" dirty="0" smtClean="0"/>
              <a:t>our involvement with the AAF doesn’t have to end after your college chapter membership expires! Here are resources for you after graduation.</a:t>
            </a:r>
            <a:r>
              <a:rPr lang="en-US" sz="1100" b="0" baseline="0" dirty="0" smtClean="0"/>
              <a:t> Ad 2 is the perfect way to transition from college chapter member to industry professional. </a:t>
            </a:r>
            <a:br>
              <a:rPr lang="en-US" sz="1100" b="0" baseline="0" dirty="0" smtClean="0"/>
            </a:br>
            <a:r>
              <a:rPr lang="en-US" sz="1100" b="0" baseline="0" dirty="0" smtClean="0"/>
              <a:t/>
            </a:r>
            <a:br>
              <a:rPr lang="en-US" sz="1100" b="0" baseline="0" dirty="0" smtClean="0"/>
            </a:br>
            <a:r>
              <a:rPr lang="en-US" sz="1100" b="0" baseline="0" dirty="0" smtClean="0"/>
              <a:t>The AAF also has 180 professional Ad Clubs that are a great way for students to network and stay involved with AAF once they leave their college chapter. And most Ad Clubs offer special rates for students when they join their local chapter.</a:t>
            </a:r>
            <a:endParaRPr lang="en-US" sz="1100" b="0"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a:t>
            </a:r>
            <a:r>
              <a:rPr lang="en-US" baseline="0" dirty="0" smtClean="0"/>
              <a:t> Talking Points:</a:t>
            </a:r>
            <a:br>
              <a:rPr lang="en-US" baseline="0" dirty="0" smtClean="0"/>
            </a:br>
            <a:r>
              <a:rPr lang="en-US" baseline="0" dirty="0" smtClean="0"/>
              <a:t/>
            </a:r>
            <a:br>
              <a:rPr lang="en-US" baseline="0" dirty="0" smtClean="0"/>
            </a:br>
            <a:r>
              <a:rPr lang="en-US" dirty="0" smtClean="0"/>
              <a:t>Just to</a:t>
            </a:r>
            <a:r>
              <a:rPr lang="en-US" baseline="0" dirty="0" smtClean="0"/>
              <a:t> summarize, the AAF offers a multitude of programming – NSAC, MPMS, </a:t>
            </a:r>
            <a:r>
              <a:rPr lang="en-US" baseline="0" dirty="0" err="1" smtClean="0"/>
              <a:t>Stickell</a:t>
            </a:r>
            <a:r>
              <a:rPr lang="en-US" baseline="0" dirty="0" smtClean="0"/>
              <a:t>, ADS - to help you build a successful career in the advertising business. We hope you will join our network of over 200+ college chapters across the country. </a:t>
            </a:r>
            <a:br>
              <a:rPr lang="en-US" baseline="0" dirty="0" smtClean="0"/>
            </a:br>
            <a:r>
              <a:rPr lang="en-US" baseline="0" dirty="0" smtClean="0"/>
              <a:t/>
            </a:r>
            <a:br>
              <a:rPr lang="en-US" baseline="0" dirty="0" smtClean="0"/>
            </a:br>
            <a:r>
              <a:rPr lang="en-US" baseline="0" dirty="0" smtClean="0"/>
              <a:t>You can start a college chapter in these simple steps. </a:t>
            </a:r>
            <a:br>
              <a:rPr lang="en-US" baseline="0" dirty="0" smtClean="0"/>
            </a:br>
            <a:r>
              <a:rPr lang="en-US" baseline="0" dirty="0" smtClean="0"/>
              <a:t>1. Find a faculty advisor for your chapter</a:t>
            </a:r>
            <a:br>
              <a:rPr lang="en-US" baseline="0" dirty="0" smtClean="0"/>
            </a:br>
            <a:r>
              <a:rPr lang="en-US" baseline="0" dirty="0" smtClean="0"/>
              <a:t>2. Gather up 10 students</a:t>
            </a:r>
          </a:p>
          <a:p>
            <a:r>
              <a:rPr lang="en-US" baseline="0" dirty="0" smtClean="0"/>
              <a:t>3. Fill out the official college chapter membership form</a:t>
            </a:r>
          </a:p>
          <a:p>
            <a:r>
              <a:rPr lang="en-US" baseline="0" dirty="0" smtClean="0"/>
              <a:t>4. Upload all the appropriate documents (constitution, accreditation proof and chapter roster)</a:t>
            </a:r>
            <a:br>
              <a:rPr lang="en-US" baseline="0" dirty="0" smtClean="0"/>
            </a:br>
            <a:r>
              <a:rPr lang="en-US" baseline="0" dirty="0" smtClean="0"/>
              <a:t>5. Pay membership dues of $55 per student</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Feel free to contact</a:t>
            </a:r>
            <a:r>
              <a:rPr lang="en-US" baseline="0" dirty="0" smtClean="0"/>
              <a:t> the AAF  Mosaic Center and Education Services team with any questions and also add their social media pages to </a:t>
            </a:r>
            <a:r>
              <a:rPr lang="en-US" baseline="0" smtClean="0"/>
              <a:t>your network!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 to see</a:t>
            </a:r>
            <a:r>
              <a:rPr lang="en-US" baseline="0" dirty="0" smtClean="0"/>
              <a:t> an AAF college chapter on your campus soon!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Talking Points: </a:t>
            </a:r>
            <a:br>
              <a:rPr lang="en-US" dirty="0" smtClean="0"/>
            </a:br>
            <a:r>
              <a:rPr lang="en-US" dirty="0" smtClean="0"/>
              <a:t/>
            </a:r>
            <a:br>
              <a:rPr lang="en-US" dirty="0" smtClean="0"/>
            </a:br>
            <a:r>
              <a:rPr lang="en-US" dirty="0" smtClean="0"/>
              <a:t>Each colored dot on this map represents an AAF corporate</a:t>
            </a:r>
            <a:r>
              <a:rPr lang="en-US" baseline="0" dirty="0" smtClean="0"/>
              <a:t> member, </a:t>
            </a:r>
            <a:r>
              <a:rPr lang="en-US" dirty="0" smtClean="0"/>
              <a:t>college chapter</a:t>
            </a:r>
            <a:r>
              <a:rPr lang="en-US" baseline="0" dirty="0" smtClean="0"/>
              <a:t> or </a:t>
            </a:r>
            <a:r>
              <a:rPr lang="en-US" dirty="0" smtClean="0"/>
              <a:t>professional club</a:t>
            </a:r>
            <a:r>
              <a:rPr lang="en-US" baseline="0" dirty="0" smtClean="0"/>
              <a:t>. Vast membership allows the AAF to reach, engage and connect many current and aspiring ad professionals across the country. </a:t>
            </a:r>
            <a:br>
              <a:rPr lang="en-US" baseline="0" dirty="0" smtClean="0"/>
            </a:br>
            <a:r>
              <a:rPr lang="en-US" baseline="0" dirty="0" smtClean="0"/>
              <a:t/>
            </a:r>
            <a:br>
              <a:rPr lang="en-US" baseline="0" dirty="0" smtClean="0"/>
            </a:br>
            <a:r>
              <a:rPr lang="en-US" baseline="0" dirty="0" smtClean="0"/>
              <a:t>Our college chapter network represents over 5,000 undergraduates from our 200+ AAF college chapters.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ＭＳ Ｐゴシック" pitchFamily="-44" charset="-128"/>
                <a:cs typeface="ＭＳ Ｐゴシック" pitchFamily="-106" charset="-128"/>
              </a:rPr>
              <a:t>Additional Talking</a:t>
            </a:r>
            <a:r>
              <a:rPr lang="en-US" sz="1200" kern="1200" baseline="0" dirty="0" smtClean="0">
                <a:solidFill>
                  <a:schemeClr val="tx1"/>
                </a:solidFill>
                <a:latin typeface="Arial" charset="0"/>
                <a:ea typeface="ＭＳ Ｐゴシック" pitchFamily="-44" charset="-128"/>
                <a:cs typeface="ＭＳ Ｐゴシック" pitchFamily="-106" charset="-128"/>
              </a:rPr>
              <a:t> Points: </a:t>
            </a:r>
            <a:br>
              <a:rPr lang="en-US" sz="1200" kern="1200" baseline="0" dirty="0" smtClean="0">
                <a:solidFill>
                  <a:schemeClr val="tx1"/>
                </a:solidFill>
                <a:latin typeface="Arial" charset="0"/>
                <a:ea typeface="ＭＳ Ｐゴシック" pitchFamily="-44" charset="-128"/>
                <a:cs typeface="ＭＳ Ｐゴシック" pitchFamily="-106" charset="-128"/>
              </a:rPr>
            </a:br>
            <a:r>
              <a:rPr lang="en-US" sz="1200" kern="1200" baseline="0" dirty="0" smtClean="0">
                <a:solidFill>
                  <a:schemeClr val="tx1"/>
                </a:solidFill>
                <a:latin typeface="Arial" charset="0"/>
                <a:ea typeface="ＭＳ Ｐゴシック" pitchFamily="-44" charset="-128"/>
                <a:cs typeface="ＭＳ Ｐゴシック" pitchFamily="-106" charset="-128"/>
              </a:rPr>
              <a:t/>
            </a:r>
            <a:br>
              <a:rPr lang="en-US" sz="1200" kern="1200" baseline="0" dirty="0" smtClean="0">
                <a:solidFill>
                  <a:schemeClr val="tx1"/>
                </a:solidFill>
                <a:latin typeface="Arial" charset="0"/>
                <a:ea typeface="ＭＳ Ｐゴシック" pitchFamily="-44" charset="-128"/>
                <a:cs typeface="ＭＳ Ｐゴシック" pitchFamily="-106" charset="-128"/>
              </a:rPr>
            </a:br>
            <a:r>
              <a:rPr lang="en-US" sz="1200" kern="1200" baseline="0" dirty="0" smtClean="0">
                <a:solidFill>
                  <a:schemeClr val="tx1"/>
                </a:solidFill>
                <a:latin typeface="Arial" charset="0"/>
                <a:ea typeface="ＭＳ Ｐゴシック" pitchFamily="-44" charset="-128"/>
                <a:cs typeface="ＭＳ Ｐゴシック" pitchFamily="-106" charset="-128"/>
              </a:rPr>
              <a:t>To start an AAF college chapter on your campus, there are a few things you need. First, you must have a faculty advisor and at least 10 college students. Of course you can have more members but 10 students are the threshold to get your chapter off the ground. </a:t>
            </a:r>
            <a:r>
              <a:rPr lang="en-US" sz="1200" kern="1200" dirty="0" smtClean="0">
                <a:solidFill>
                  <a:schemeClr val="tx1"/>
                </a:solidFill>
                <a:latin typeface="Arial" charset="0"/>
                <a:ea typeface="ＭＳ Ｐゴシック" pitchFamily="-44" charset="-128"/>
                <a:cs typeface="ＭＳ Ｐゴシック" pitchFamily="-106" charset="-128"/>
              </a:rPr>
              <a:t>If you do not have enough members</a:t>
            </a:r>
            <a:r>
              <a:rPr lang="en-US" sz="1200" kern="1200" baseline="0" dirty="0" smtClean="0">
                <a:solidFill>
                  <a:schemeClr val="tx1"/>
                </a:solidFill>
                <a:latin typeface="Arial" charset="0"/>
                <a:ea typeface="ＭＳ Ｐゴシック" pitchFamily="-44" charset="-128"/>
                <a:cs typeface="ＭＳ Ｐゴシック" pitchFamily="-106" charset="-128"/>
              </a:rPr>
              <a:t> from</a:t>
            </a:r>
            <a:r>
              <a:rPr lang="en-US" sz="1200" kern="1200" dirty="0" smtClean="0">
                <a:solidFill>
                  <a:schemeClr val="tx1"/>
                </a:solidFill>
                <a:latin typeface="Arial" charset="0"/>
                <a:ea typeface="ＭＳ Ｐゴシック" pitchFamily="-44" charset="-128"/>
                <a:cs typeface="ＭＳ Ｐゴシック" pitchFamily="-106" charset="-128"/>
              </a:rPr>
              <a:t> your school, you can form a partnership with another school in your district. College</a:t>
            </a:r>
            <a:r>
              <a:rPr lang="en-US" sz="1200" kern="1200" baseline="0" dirty="0" smtClean="0">
                <a:solidFill>
                  <a:schemeClr val="tx1"/>
                </a:solidFill>
                <a:latin typeface="Arial" charset="0"/>
                <a:ea typeface="ＭＳ Ｐゴシック" pitchFamily="-44" charset="-128"/>
                <a:cs typeface="ＭＳ Ｐゴシック" pitchFamily="-106" charset="-128"/>
              </a:rPr>
              <a:t> chapter f</a:t>
            </a:r>
            <a:r>
              <a:rPr lang="en-US" sz="1200" kern="1200" dirty="0" smtClean="0">
                <a:solidFill>
                  <a:schemeClr val="tx1"/>
                </a:solidFill>
                <a:latin typeface="Arial" charset="0"/>
                <a:ea typeface="ＭＳ Ｐゴシック" pitchFamily="-44" charset="-128"/>
                <a:cs typeface="ＭＳ Ｐゴシック" pitchFamily="-106" charset="-128"/>
              </a:rPr>
              <a:t>aculty</a:t>
            </a:r>
            <a:r>
              <a:rPr lang="en-US" sz="1200" kern="1200" baseline="0" dirty="0" smtClean="0">
                <a:solidFill>
                  <a:schemeClr val="tx1"/>
                </a:solidFill>
                <a:latin typeface="Arial" charset="0"/>
                <a:ea typeface="ＭＳ Ｐゴシック" pitchFamily="-44" charset="-128"/>
                <a:cs typeface="ＭＳ Ｐゴシック" pitchFamily="-106" charset="-128"/>
              </a:rPr>
              <a:t> advisors help guide the chapter and maintain it once students have graduated. </a:t>
            </a:r>
            <a:endParaRPr lang="en-US" sz="1200" kern="1200" dirty="0" smtClean="0">
              <a:solidFill>
                <a:schemeClr val="tx1"/>
              </a:solidFill>
              <a:latin typeface="Arial" charset="0"/>
              <a:ea typeface="ＭＳ Ｐゴシック" pitchFamily="-44" charset="-128"/>
              <a:cs typeface="ＭＳ Ｐゴシック" pitchFamily="-106" charset="-128"/>
            </a:endParaRPr>
          </a:p>
          <a:p>
            <a:endParaRPr lang="en-US" dirty="0" smtClean="0"/>
          </a:p>
          <a:p>
            <a:r>
              <a:rPr lang="en-US" dirty="0" smtClean="0"/>
              <a:t>In order to hold</a:t>
            </a:r>
            <a:r>
              <a:rPr lang="en-US" baseline="0" dirty="0" smtClean="0"/>
              <a:t> </a:t>
            </a:r>
            <a:r>
              <a:rPr lang="en-US" dirty="0" smtClean="0"/>
              <a:t>a college chapter</a:t>
            </a:r>
            <a:r>
              <a:rPr lang="en-US" baseline="0" dirty="0" smtClean="0"/>
              <a:t> on campus, t</a:t>
            </a:r>
            <a:r>
              <a:rPr lang="en-US" dirty="0" smtClean="0"/>
              <a:t>he</a:t>
            </a:r>
            <a:r>
              <a:rPr lang="en-US" baseline="0" dirty="0" smtClean="0"/>
              <a:t> AAF requires a school to </a:t>
            </a:r>
            <a:r>
              <a:rPr lang="en-US" dirty="0" smtClean="0"/>
              <a:t>offer a sequence of at least two courses in advertising or closely related topics</a:t>
            </a:r>
            <a:r>
              <a:rPr lang="en-US" baseline="0" dirty="0" smtClean="0"/>
              <a:t>. The school must also provide the AAF with proof that the institution of higher education is accredited by a recognized accrediting association. </a:t>
            </a:r>
            <a:br>
              <a:rPr lang="en-US" baseline="0" dirty="0" smtClean="0"/>
            </a:br>
            <a:r>
              <a:rPr lang="en-US" baseline="0" dirty="0" smtClean="0"/>
              <a:t/>
            </a:r>
            <a:br>
              <a:rPr lang="en-US" baseline="0" dirty="0" smtClean="0"/>
            </a:br>
            <a:r>
              <a:rPr lang="en-US" baseline="0" dirty="0" smtClean="0"/>
              <a:t>After gathering everything, the elected chapter president or faculty advisor should fill out the official college chapter form, attach the chapter roster template with the participating students’ information, upload the chapter’s constitution and other supporting documents (</a:t>
            </a:r>
            <a:r>
              <a:rPr lang="en-US" baseline="0" dirty="0" err="1" smtClean="0"/>
              <a:t>ie</a:t>
            </a:r>
            <a:r>
              <a:rPr lang="en-US" baseline="0" dirty="0" smtClean="0"/>
              <a:t>. Accreditation proof) and pay the membership fee of $55 per student. </a:t>
            </a:r>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Students at the University of Illinois at Urbana-Champaign</a:t>
            </a:r>
            <a:r>
              <a:rPr lang="en-US" baseline="0" dirty="0" smtClean="0"/>
              <a:t> describe how their AAF college chapter has impacted their life. </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Talking Points:</a:t>
            </a:r>
            <a:r>
              <a:rPr lang="en-US" baseline="0" dirty="0" smtClean="0"/>
              <a:t> </a:t>
            </a:r>
            <a:br>
              <a:rPr lang="en-US" baseline="0" dirty="0" smtClean="0"/>
            </a:br>
            <a:r>
              <a:rPr lang="en-US" baseline="0" dirty="0" smtClean="0"/>
              <a:t/>
            </a:r>
            <a:br>
              <a:rPr lang="en-US" baseline="0" dirty="0" smtClean="0"/>
            </a:br>
            <a:r>
              <a:rPr lang="en-US" dirty="0" smtClean="0"/>
              <a:t>The</a:t>
            </a:r>
            <a:r>
              <a:rPr lang="en-US" baseline="0" dirty="0" smtClean="0"/>
              <a:t> AAF Mosaic Center and Education Services department offers a broad spectrum of programming to college chapter students. From each type of programming, this is a quick snapshot of the benefits college chapter members </a:t>
            </a:r>
            <a:r>
              <a:rPr lang="en-US" baseline="0" dirty="0" err="1" smtClean="0"/>
              <a:t>recieve</a:t>
            </a:r>
            <a:r>
              <a:rPr lang="en-US" baseline="0" dirty="0" smtClean="0"/>
              <a:t>. Competitions like the National Student Advertising Competition provides hands-on experience and the chance for professional development. Events, such as our Mosaic Career Fairs, gives students the opportunity to network with top agencies and recruiters. And honors and awards programs, like Alpha Delta Sigma, recognize students for their scholastic achievement while setting them apart from every other advertising student out there.  But we’ll dive deeper into each program in the next few slides….</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44" charset="-128"/>
                <a:cs typeface="ＭＳ Ｐゴシック" pitchFamily="-106" charset="-128"/>
              </a:rPr>
              <a:t>Additional Talking</a:t>
            </a:r>
            <a:r>
              <a:rPr lang="en-US" sz="1200" kern="1200" baseline="0" dirty="0" smtClean="0">
                <a:solidFill>
                  <a:schemeClr val="tx1"/>
                </a:solidFill>
                <a:latin typeface="Arial" charset="0"/>
                <a:ea typeface="ＭＳ Ｐゴシック" pitchFamily="-44" charset="-128"/>
                <a:cs typeface="ＭＳ Ｐゴシック" pitchFamily="-106" charset="-128"/>
              </a:rPr>
              <a:t> Points: </a:t>
            </a:r>
            <a:br>
              <a:rPr lang="en-US" sz="1200" kern="1200" baseline="0" dirty="0" smtClean="0">
                <a:solidFill>
                  <a:schemeClr val="tx1"/>
                </a:solidFill>
                <a:latin typeface="Arial" charset="0"/>
                <a:ea typeface="ＭＳ Ｐゴシック" pitchFamily="-44" charset="-128"/>
                <a:cs typeface="ＭＳ Ｐゴシック" pitchFamily="-106" charset="-128"/>
              </a:rPr>
            </a:br>
            <a:r>
              <a:rPr lang="en-US" sz="1200" kern="1200" baseline="0" dirty="0" smtClean="0">
                <a:solidFill>
                  <a:schemeClr val="tx1"/>
                </a:solidFill>
                <a:latin typeface="Arial" charset="0"/>
                <a:ea typeface="ＭＳ Ｐゴシック" pitchFamily="-44" charset="-128"/>
                <a:cs typeface="ＭＳ Ｐゴシック" pitchFamily="-106" charset="-128"/>
              </a:rPr>
              <a:t/>
            </a:r>
            <a:br>
              <a:rPr lang="en-US" sz="1200" kern="1200" baseline="0" dirty="0" smtClean="0">
                <a:solidFill>
                  <a:schemeClr val="tx1"/>
                </a:solidFill>
                <a:latin typeface="Arial" charset="0"/>
                <a:ea typeface="ＭＳ Ｐゴシック" pitchFamily="-44" charset="-128"/>
                <a:cs typeface="ＭＳ Ｐゴシック" pitchFamily="-106" charset="-128"/>
              </a:rPr>
            </a:br>
            <a:r>
              <a:rPr lang="en-US" sz="1200" kern="1200" dirty="0" smtClean="0">
                <a:solidFill>
                  <a:schemeClr val="tx1"/>
                </a:solidFill>
                <a:latin typeface="Arial" charset="0"/>
                <a:ea typeface="ＭＳ Ｐゴシック" pitchFamily="-44" charset="-128"/>
                <a:cs typeface="ＭＳ Ｐゴシック" pitchFamily="-106" charset="-128"/>
              </a:rPr>
              <a:t>The American Advertising Federation offers students two hands-on learning experiences to build their professional portfolio and be recognized for their creative work: the National Student Advertising Competition and the Student American Advertising Awards. </a:t>
            </a:r>
          </a:p>
          <a:p>
            <a:r>
              <a:rPr lang="en-US" sz="1200" kern="1200" dirty="0" smtClean="0">
                <a:solidFill>
                  <a:schemeClr val="tx1"/>
                </a:solidFill>
                <a:latin typeface="Arial" charset="0"/>
                <a:ea typeface="ＭＳ Ｐゴシック" pitchFamily="-44" charset="-128"/>
                <a:cs typeface="ＭＳ Ｐゴシック" pitchFamily="-106" charset="-128"/>
              </a:rPr>
              <a:t> </a:t>
            </a:r>
          </a:p>
          <a:p>
            <a:r>
              <a:rPr lang="en-US" sz="1200" kern="1200" dirty="0" smtClean="0">
                <a:solidFill>
                  <a:schemeClr val="tx1"/>
                </a:solidFill>
                <a:latin typeface="Arial" charset="0"/>
                <a:ea typeface="ＭＳ Ｐゴシック" pitchFamily="-44" charset="-128"/>
                <a:cs typeface="ＭＳ Ｐゴシック" pitchFamily="-106" charset="-128"/>
              </a:rPr>
              <a:t>In the National student Advertising Competition, teams of students develop an integrated communications campaign for a corporate client, based on a real world marketing challenge. They then pitch their campaign at the District level in front of industry judges where district winners advance to semi-finals. Following the semi-finals, 8 teams from across the country vie for the national title at the AAF’s national conference, ADMERICA. Previous</a:t>
            </a:r>
            <a:r>
              <a:rPr lang="en-US" sz="1200" kern="1200" baseline="0" dirty="0" smtClean="0">
                <a:solidFill>
                  <a:schemeClr val="tx1"/>
                </a:solidFill>
                <a:latin typeface="Arial" charset="0"/>
                <a:ea typeface="ＭＳ Ｐゴシック" pitchFamily="-44" charset="-128"/>
                <a:cs typeface="ＭＳ Ｐゴシック" pitchFamily="-106" charset="-128"/>
              </a:rPr>
              <a:t> corporate clients include: Pizza Hut, Mary Kay, Glidden, Nissan, J.C. Penny, State Farm, AOL, Coca Cola, Yahoo!, and Hallmark. </a:t>
            </a:r>
            <a:endParaRPr lang="en-US" sz="1200" kern="1200" dirty="0" smtClean="0">
              <a:solidFill>
                <a:schemeClr val="tx1"/>
              </a:solidFill>
              <a:latin typeface="Arial" charset="0"/>
              <a:ea typeface="ＭＳ Ｐゴシック" pitchFamily="-44" charset="-128"/>
              <a:cs typeface="ＭＳ Ｐゴシック" pitchFamily="-106" charset="-128"/>
            </a:endParaRPr>
          </a:p>
          <a:p>
            <a:r>
              <a:rPr lang="en-US" sz="1200" kern="1200" dirty="0" smtClean="0">
                <a:solidFill>
                  <a:schemeClr val="tx1"/>
                </a:solidFill>
                <a:latin typeface="Arial" charset="0"/>
                <a:ea typeface="ＭＳ Ｐゴシック" pitchFamily="-44" charset="-128"/>
                <a:cs typeface="ＭＳ Ｐゴシック" pitchFamily="-106" charset="-128"/>
              </a:rPr>
              <a:t> </a:t>
            </a:r>
          </a:p>
          <a:p>
            <a:r>
              <a:rPr lang="en-US" sz="1200" kern="1200" dirty="0" smtClean="0">
                <a:solidFill>
                  <a:schemeClr val="tx1"/>
                </a:solidFill>
                <a:latin typeface="Arial" charset="0"/>
                <a:ea typeface="ＭＳ Ｐゴシック" pitchFamily="-44" charset="-128"/>
                <a:cs typeface="ＭＳ Ｐゴシック" pitchFamily="-106" charset="-128"/>
              </a:rPr>
              <a:t>The Student American Advertising Awards honors students’ best creative work at the local, regional and national level. Earning an ADDY</a:t>
            </a:r>
            <a:r>
              <a:rPr lang="en-US" sz="1200" kern="1200" baseline="0" dirty="0" smtClean="0">
                <a:solidFill>
                  <a:schemeClr val="tx1"/>
                </a:solidFill>
                <a:latin typeface="Arial" charset="0"/>
                <a:ea typeface="ＭＳ Ｐゴシック" pitchFamily="-44" charset="-128"/>
                <a:cs typeface="ＭＳ Ｐゴシック" pitchFamily="-106" charset="-128"/>
              </a:rPr>
              <a:t> award would be the equivalent/or the “likes” of receiving an Oscar at the Academy Awards for an individual's acting excellence.</a:t>
            </a:r>
            <a:endParaRPr lang="en-US" sz="1200" kern="1200" dirty="0">
              <a:solidFill>
                <a:schemeClr val="tx1"/>
              </a:solidFill>
              <a:latin typeface="Arial" charset="0"/>
              <a:ea typeface="ＭＳ Ｐゴシック" pitchFamily="-44"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Students discuss their</a:t>
            </a:r>
            <a:r>
              <a:rPr lang="en-US" baseline="0" dirty="0" smtClean="0"/>
              <a:t> experiences in their AAF college chapter.</a:t>
            </a:r>
            <a:endParaRPr lang="en-US" dirty="0"/>
          </a:p>
        </p:txBody>
      </p:sp>
      <p:sp>
        <p:nvSpPr>
          <p:cNvPr id="4" name="Slide Number Placeholder 3"/>
          <p:cNvSpPr>
            <a:spLocks noGrp="1"/>
          </p:cNvSpPr>
          <p:nvPr>
            <p:ph type="sldNum" sz="quarter" idx="10"/>
          </p:nvPr>
        </p:nvSpPr>
        <p:spPr/>
        <p:txBody>
          <a:bodyPr/>
          <a:lstStyle/>
          <a:p>
            <a:pPr>
              <a:defRPr/>
            </a:pPr>
            <a:fld id="{1D903249-A830-458A-B150-DC39A0A859E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5CEC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733800"/>
            <a:ext cx="7772400" cy="990600"/>
          </a:xfrm>
          <a:effectLst/>
        </p:spPr>
        <p:txBody>
          <a:bodyPr/>
          <a:lstStyle>
            <a:lvl1pPr algn="l">
              <a:defRPr sz="3600" b="1" i="0">
                <a:solidFill>
                  <a:schemeClr val="tx1"/>
                </a:solidFill>
                <a:latin typeface="Arial Bold"/>
                <a:cs typeface="Arial Bold"/>
              </a:defRPr>
            </a:lvl1pPr>
          </a:lstStyle>
          <a:p>
            <a:r>
              <a:rPr lang="en-US" dirty="0" smtClean="0"/>
              <a:t>Click to edit Master title style</a:t>
            </a:r>
            <a:endParaRPr lang="en-US" dirty="0"/>
          </a:p>
        </p:txBody>
      </p:sp>
      <p:sp>
        <p:nvSpPr>
          <p:cNvPr id="4" name="Footer Placeholder 13"/>
          <p:cNvSpPr>
            <a:spLocks noGrp="1"/>
          </p:cNvSpPr>
          <p:nvPr>
            <p:ph type="ftr" sz="quarter" idx="10"/>
          </p:nvPr>
        </p:nvSpPr>
        <p:spPr>
          <a:xfrm>
            <a:off x="685800" y="6172200"/>
            <a:ext cx="2895600" cy="457200"/>
          </a:xfrm>
          <a:prstGeom prst="rect">
            <a:avLst/>
          </a:prstGeom>
        </p:spPr>
        <p:txBody>
          <a:bodyPr/>
          <a:lstStyle>
            <a:lvl1pPr>
              <a:defRPr/>
            </a:lvl1pPr>
          </a:lstStyle>
          <a:p>
            <a:pPr>
              <a:defRPr/>
            </a:pPr>
            <a:r>
              <a:rPr lang="en-US" smtClean="0"/>
              <a:t>MEMBERSHIP.AAF.ORG/EDUCATION  </a:t>
            </a:r>
            <a:endParaRPr lang="en-US"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7767"/>
          </a:xfrm>
        </p:spPr>
        <p:txBody>
          <a:bodyPr lIns="0" tIns="0" rIns="0" bIns="0"/>
          <a:lstStyle>
            <a:lvl1pPr algn="l">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457200" y="1770944"/>
            <a:ext cx="8229600" cy="4477456"/>
          </a:xfrm>
        </p:spPr>
        <p:txBody>
          <a:bodyPr lIns="0" tIns="0" rIns="0" bIns="0"/>
          <a:lstStyle>
            <a:lvl1pPr>
              <a:spcAft>
                <a:spcPts val="1200"/>
              </a:spcAft>
              <a:defRPr sz="2400"/>
            </a:lvl1pPr>
            <a:lvl2pPr>
              <a:spcAft>
                <a:spcPts val="600"/>
              </a:spcAft>
              <a:defRPr sz="2000">
                <a:solidFill>
                  <a:srgbClr val="7F7F7F"/>
                </a:solidFill>
              </a:defRPr>
            </a:lvl2pPr>
            <a:lvl3pPr>
              <a:spcAft>
                <a:spcPts val="600"/>
              </a:spcAft>
              <a:defRPr sz="1800">
                <a:solidFill>
                  <a:srgbClr val="7F7F7F"/>
                </a:solidFill>
              </a:defRPr>
            </a:lvl3pPr>
            <a:lvl4pPr>
              <a:spcAft>
                <a:spcPts val="600"/>
              </a:spcAft>
              <a:defRPr sz="1600">
                <a:solidFill>
                  <a:srgbClr val="7F7F7F"/>
                </a:solidFill>
              </a:defRPr>
            </a:lvl4pPr>
            <a:lvl5pPr>
              <a:spcAft>
                <a:spcPts val="600"/>
              </a:spcAft>
              <a:defRPr sz="1600">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noChangeArrowheads="1"/>
          </p:cNvSpPr>
          <p:nvPr>
            <p:ph type="ftr" sz="quarter" idx="10"/>
          </p:nvPr>
        </p:nvSpPr>
        <p:spPr>
          <a:xfrm>
            <a:off x="5791200" y="6400800"/>
            <a:ext cx="2895600" cy="304800"/>
          </a:xfrm>
          <a:prstGeom prst="rect">
            <a:avLst/>
          </a:prstGeom>
        </p:spPr>
        <p:txBody>
          <a:bodyPr lIns="0" tIns="0" rIns="0" bIns="0"/>
          <a:lstStyle>
            <a:lvl1pPr algn="r">
              <a:defRPr sz="1000" b="1"/>
            </a:lvl1pPr>
          </a:lstStyle>
          <a:p>
            <a:pPr>
              <a:defRPr/>
            </a:pPr>
            <a:r>
              <a:rPr lang="en-US" smtClean="0"/>
              <a:t>MEMBERSHIP.AAF.ORG/EDUCATION  </a:t>
            </a:r>
            <a:endParaRPr lang="en-US" dirty="0"/>
          </a:p>
        </p:txBody>
      </p:sp>
      <p:pic>
        <p:nvPicPr>
          <p:cNvPr id="6" name="Picture 5" descr="AAF_Logo_Color_H_NoTag.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95599"/>
            <a:ext cx="2743200" cy="125759"/>
          </a:xfrm>
          <a:prstGeom prst="rect">
            <a:avLst/>
          </a:prstGeom>
        </p:spPr>
      </p:pic>
      <p:sp>
        <p:nvSpPr>
          <p:cNvPr id="7" name="Slide Number Placeholder 1"/>
          <p:cNvSpPr>
            <a:spLocks noGrp="1"/>
          </p:cNvSpPr>
          <p:nvPr>
            <p:ph type="sldNum" sz="quarter" idx="4"/>
          </p:nvPr>
        </p:nvSpPr>
        <p:spPr>
          <a:xfrm>
            <a:off x="457200" y="6382775"/>
            <a:ext cx="2133600" cy="281346"/>
          </a:xfrm>
          <a:prstGeom prst="rect">
            <a:avLst/>
          </a:prstGeom>
        </p:spPr>
        <p:txBody>
          <a:bodyPr vert="horz" lIns="0" tIns="0" rIns="0" bIns="0" rtlCol="0" anchor="t" anchorCtr="0"/>
          <a:lstStyle>
            <a:lvl1pPr algn="l">
              <a:defRPr sz="1000" b="1">
                <a:solidFill>
                  <a:srgbClr val="00477A"/>
                </a:solidFill>
              </a:defRPr>
            </a:lvl1pPr>
          </a:lstStyle>
          <a:p>
            <a:fld id="{C09E9F61-EA11-1044-BA61-99218109AA09}" type="slidenum">
              <a:rPr lang="en-US" smtClean="0"/>
              <a:pPr/>
              <a:t>‹#›</a:t>
            </a:fld>
            <a:endParaRPr lang="en-US" dirty="0"/>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133600"/>
          </a:xfrm>
        </p:spPr>
        <p:txBody>
          <a:bodyPr/>
          <a:lstStyle>
            <a:lvl1pPr algn="l">
              <a:defRPr sz="3600" b="1" cap="none"/>
            </a:lvl1pPr>
          </a:lstStyle>
          <a:p>
            <a:r>
              <a:rPr lang="en-US" smtClean="0"/>
              <a:t>Click to edit Master title style</a:t>
            </a:r>
            <a:endParaRPr lang="en-US" dirty="0"/>
          </a:p>
        </p:txBody>
      </p:sp>
      <p:sp>
        <p:nvSpPr>
          <p:cNvPr id="8" name="Footer Placeholder 7"/>
          <p:cNvSpPr>
            <a:spLocks noGrp="1" noChangeArrowheads="1"/>
          </p:cNvSpPr>
          <p:nvPr>
            <p:ph type="ftr" sz="quarter" idx="10"/>
          </p:nvPr>
        </p:nvSpPr>
        <p:spPr>
          <a:xfrm>
            <a:off x="5791200" y="6400800"/>
            <a:ext cx="2895600" cy="304800"/>
          </a:xfrm>
          <a:prstGeom prst="rect">
            <a:avLst/>
          </a:prstGeom>
        </p:spPr>
        <p:txBody>
          <a:bodyPr lIns="0" tIns="0" rIns="0" bIns="0"/>
          <a:lstStyle>
            <a:lvl1pPr algn="r">
              <a:defRPr sz="1000" b="1"/>
            </a:lvl1pPr>
          </a:lstStyle>
          <a:p>
            <a:pPr>
              <a:defRPr/>
            </a:pPr>
            <a:r>
              <a:rPr lang="en-US" smtClean="0"/>
              <a:t>MEMBERSHIP.AAF.ORG/EDUCATION  </a:t>
            </a:r>
            <a:endParaRPr lang="en-US" dirty="0"/>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5257800" y="6248400"/>
            <a:ext cx="1905000" cy="457200"/>
          </a:xfrm>
          <a:prstGeom prst="rect">
            <a:avLst/>
          </a:prstGeom>
        </p:spPr>
        <p:txBody>
          <a:bodyPr/>
          <a:lstStyle>
            <a:lvl1pPr>
              <a:defRPr>
                <a:latin typeface="Arial" pitchFamily="-106" charset="0"/>
                <a:ea typeface="ＭＳ Ｐゴシック" pitchFamily="-106" charset="-128"/>
                <a:cs typeface="ＭＳ Ｐゴシック" pitchFamily="-106" charset="-128"/>
              </a:defRPr>
            </a:lvl1pPr>
          </a:lstStyle>
          <a:p>
            <a:pPr>
              <a:defRPr/>
            </a:pPr>
            <a:endParaRPr lang="en-US"/>
          </a:p>
        </p:txBody>
      </p:sp>
      <p:sp>
        <p:nvSpPr>
          <p:cNvPr id="7" name="Footer Placeholder 6"/>
          <p:cNvSpPr>
            <a:spLocks noGrp="1" noChangeArrowheads="1"/>
          </p:cNvSpPr>
          <p:nvPr>
            <p:ph type="ftr" sz="quarter" idx="11"/>
          </p:nvPr>
        </p:nvSpPr>
        <p:spPr>
          <a:xfrm>
            <a:off x="685800" y="6172200"/>
            <a:ext cx="2895600" cy="457200"/>
          </a:xfrm>
          <a:prstGeom prst="rect">
            <a:avLst/>
          </a:prstGeom>
        </p:spPr>
        <p:txBody>
          <a:bodyPr/>
          <a:lstStyle>
            <a:lvl1pPr>
              <a:defRPr/>
            </a:lvl1pPr>
          </a:lstStyle>
          <a:p>
            <a:pPr>
              <a:defRPr/>
            </a:pPr>
            <a:r>
              <a:rPr lang="en-US" smtClean="0"/>
              <a:t>MEMBERSHIP.AAF.ORG/EDUCATION  </a:t>
            </a:r>
            <a:endParaRPr lang="en-US"/>
          </a:p>
        </p:txBody>
      </p:sp>
      <p:sp>
        <p:nvSpPr>
          <p:cNvPr id="8" name="Slide Number Placeholder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06" charset="-128"/>
                <a:cs typeface="+mn-cs"/>
              </a:defRPr>
            </a:lvl1pPr>
          </a:lstStyle>
          <a:p>
            <a:pPr>
              <a:defRPr/>
            </a:pPr>
            <a:fld id="{45ABD133-5FEB-4BE3-9944-EAD96A767B07}" type="slidenum">
              <a:rPr lang="en-US"/>
              <a:pPr>
                <a:defRPr/>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3"/>
          </p:nvPr>
        </p:nvSpPr>
        <p:spPr>
          <a:xfrm>
            <a:off x="5791200" y="6382775"/>
            <a:ext cx="2895600" cy="304800"/>
          </a:xfrm>
          <a:prstGeom prst="rect">
            <a:avLst/>
          </a:prstGeom>
        </p:spPr>
        <p:txBody>
          <a:bodyPr lIns="0" tIns="0" rIns="0" bIns="0"/>
          <a:lstStyle>
            <a:lvl1pPr>
              <a:defRPr sz="1000" b="1"/>
            </a:lvl1pPr>
          </a:lstStyle>
          <a:p>
            <a:pPr algn="r">
              <a:defRPr/>
            </a:pPr>
            <a:r>
              <a:rPr lang="en-US" dirty="0" smtClean="0"/>
              <a:t>MEMBERSHIP.AAF.ORG/EDUCATION  </a:t>
            </a:r>
            <a:endParaRPr lang="en-US" dirty="0"/>
          </a:p>
        </p:txBody>
      </p:sp>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685800" y="1752600"/>
            <a:ext cx="7772400" cy="39624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Slide Number Placeholder 1"/>
          <p:cNvSpPr>
            <a:spLocks noGrp="1"/>
          </p:cNvSpPr>
          <p:nvPr>
            <p:ph type="sldNum" sz="quarter" idx="4"/>
          </p:nvPr>
        </p:nvSpPr>
        <p:spPr>
          <a:xfrm>
            <a:off x="678426" y="6382775"/>
            <a:ext cx="2133600" cy="281346"/>
          </a:xfrm>
          <a:prstGeom prst="rect">
            <a:avLst/>
          </a:prstGeom>
        </p:spPr>
        <p:txBody>
          <a:bodyPr vert="horz" lIns="0" tIns="0" rIns="0" bIns="0" rtlCol="0" anchor="t" anchorCtr="0"/>
          <a:lstStyle>
            <a:lvl1pPr algn="l">
              <a:defRPr sz="1000" b="1">
                <a:solidFill>
                  <a:srgbClr val="00477A"/>
                </a:solidFill>
              </a:defRPr>
            </a:lvl1pPr>
          </a:lstStyle>
          <a:p>
            <a:fld id="{C09E9F61-EA11-1044-BA61-99218109AA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ransition>
    <p:wipe/>
  </p:transition>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124B8D"/>
          </a:solidFill>
          <a:latin typeface="+mj-lt"/>
          <a:ea typeface="ＭＳ Ｐゴシック" pitchFamily="-106" charset="-128"/>
          <a:cs typeface="MS Pゴシック" pitchFamily="-92" charset="-128"/>
        </a:defRPr>
      </a:lvl1pPr>
      <a:lvl2pPr algn="l" rtl="0" eaLnBrk="0" fontAlgn="base" hangingPunct="0">
        <a:spcBef>
          <a:spcPct val="0"/>
        </a:spcBef>
        <a:spcAft>
          <a:spcPct val="0"/>
        </a:spcAft>
        <a:defRPr sz="3600" b="1">
          <a:solidFill>
            <a:srgbClr val="124B8D"/>
          </a:solidFill>
          <a:latin typeface="Arial" charset="0"/>
          <a:ea typeface="ＭＳ Ｐゴシック" pitchFamily="-106" charset="-128"/>
          <a:cs typeface="MS Pゴシック" pitchFamily="-92" charset="-128"/>
        </a:defRPr>
      </a:lvl2pPr>
      <a:lvl3pPr algn="l" rtl="0" eaLnBrk="0" fontAlgn="base" hangingPunct="0">
        <a:spcBef>
          <a:spcPct val="0"/>
        </a:spcBef>
        <a:spcAft>
          <a:spcPct val="0"/>
        </a:spcAft>
        <a:defRPr sz="3600" b="1">
          <a:solidFill>
            <a:srgbClr val="124B8D"/>
          </a:solidFill>
          <a:latin typeface="Arial" charset="0"/>
          <a:ea typeface="ＭＳ Ｐゴシック" pitchFamily="-106" charset="-128"/>
          <a:cs typeface="MS Pゴシック" pitchFamily="-92" charset="-128"/>
        </a:defRPr>
      </a:lvl3pPr>
      <a:lvl4pPr algn="l" rtl="0" eaLnBrk="0" fontAlgn="base" hangingPunct="0">
        <a:spcBef>
          <a:spcPct val="0"/>
        </a:spcBef>
        <a:spcAft>
          <a:spcPct val="0"/>
        </a:spcAft>
        <a:defRPr sz="3600" b="1">
          <a:solidFill>
            <a:srgbClr val="124B8D"/>
          </a:solidFill>
          <a:latin typeface="Arial" charset="0"/>
          <a:ea typeface="ＭＳ Ｐゴシック" pitchFamily="-106" charset="-128"/>
          <a:cs typeface="MS Pゴシック" pitchFamily="-92" charset="-128"/>
        </a:defRPr>
      </a:lvl4pPr>
      <a:lvl5pPr algn="l" rtl="0" eaLnBrk="0" fontAlgn="base" hangingPunct="0">
        <a:spcBef>
          <a:spcPct val="0"/>
        </a:spcBef>
        <a:spcAft>
          <a:spcPct val="0"/>
        </a:spcAft>
        <a:defRPr sz="3600" b="1">
          <a:solidFill>
            <a:srgbClr val="124B8D"/>
          </a:solidFill>
          <a:latin typeface="Arial" charset="0"/>
          <a:ea typeface="ＭＳ Ｐゴシック" pitchFamily="-106" charset="-128"/>
          <a:cs typeface="MS Pゴシック" pitchFamily="-92" charset="-128"/>
        </a:defRPr>
      </a:lvl5pPr>
      <a:lvl6pPr marL="457200" algn="ctr" rtl="0" fontAlgn="base">
        <a:spcBef>
          <a:spcPct val="0"/>
        </a:spcBef>
        <a:spcAft>
          <a:spcPct val="0"/>
        </a:spcAft>
        <a:defRPr sz="4400">
          <a:solidFill>
            <a:schemeClr val="tx2"/>
          </a:solidFill>
          <a:latin typeface="Times New Roman" charset="0"/>
          <a:ea typeface="MS Pゴシック" pitchFamily="-92" charset="-128"/>
        </a:defRPr>
      </a:lvl6pPr>
      <a:lvl7pPr marL="914400" algn="ctr" rtl="0" fontAlgn="base">
        <a:spcBef>
          <a:spcPct val="0"/>
        </a:spcBef>
        <a:spcAft>
          <a:spcPct val="0"/>
        </a:spcAft>
        <a:defRPr sz="4400">
          <a:solidFill>
            <a:schemeClr val="tx2"/>
          </a:solidFill>
          <a:latin typeface="Times New Roman" charset="0"/>
          <a:ea typeface="MS Pゴシック" pitchFamily="-92" charset="-128"/>
        </a:defRPr>
      </a:lvl7pPr>
      <a:lvl8pPr marL="1371600" algn="ctr" rtl="0" fontAlgn="base">
        <a:spcBef>
          <a:spcPct val="0"/>
        </a:spcBef>
        <a:spcAft>
          <a:spcPct val="0"/>
        </a:spcAft>
        <a:defRPr sz="4400">
          <a:solidFill>
            <a:schemeClr val="tx2"/>
          </a:solidFill>
          <a:latin typeface="Times New Roman" charset="0"/>
          <a:ea typeface="MS Pゴシック" pitchFamily="-92" charset="-128"/>
        </a:defRPr>
      </a:lvl8pPr>
      <a:lvl9pPr marL="1828800" algn="ctr" rtl="0" fontAlgn="base">
        <a:spcBef>
          <a:spcPct val="0"/>
        </a:spcBef>
        <a:spcAft>
          <a:spcPct val="0"/>
        </a:spcAft>
        <a:defRPr sz="4400">
          <a:solidFill>
            <a:schemeClr val="tx2"/>
          </a:solidFill>
          <a:latin typeface="Times New Roman" charset="0"/>
          <a:ea typeface="MS Pゴシック" pitchFamily="-92" charset="-128"/>
        </a:defRPr>
      </a:lvl9pPr>
    </p:titleStyle>
    <p:bodyStyle>
      <a:lvl1pPr marL="342900" indent="-342900" algn="l" rtl="0" eaLnBrk="0" fontAlgn="base" hangingPunct="0">
        <a:spcBef>
          <a:spcPct val="20000"/>
        </a:spcBef>
        <a:spcAft>
          <a:spcPts val="1200"/>
        </a:spcAft>
        <a:buClr>
          <a:srgbClr val="D4001C"/>
        </a:buClr>
        <a:buFont typeface="Wingdings" pitchFamily="2" charset="2"/>
        <a:buChar char="§"/>
        <a:defRPr sz="2000">
          <a:solidFill>
            <a:schemeClr val="tx1"/>
          </a:solidFill>
          <a:latin typeface="Arial"/>
          <a:ea typeface="ＭＳ Ｐゴシック" pitchFamily="-106" charset="-128"/>
          <a:cs typeface="Arial"/>
        </a:defRPr>
      </a:lvl1pPr>
      <a:lvl2pPr marL="742950" indent="-285750" algn="l" rtl="0" eaLnBrk="0" fontAlgn="base" hangingPunct="0">
        <a:spcBef>
          <a:spcPct val="20000"/>
        </a:spcBef>
        <a:spcAft>
          <a:spcPts val="600"/>
        </a:spcAft>
        <a:buClr>
          <a:srgbClr val="D4001C"/>
        </a:buClr>
        <a:buFont typeface="Arial" pitchFamily="34" charset="0"/>
        <a:buChar char="•"/>
        <a:defRPr sz="1800">
          <a:solidFill>
            <a:srgbClr val="7F7F7F"/>
          </a:solidFill>
          <a:latin typeface="Arial"/>
          <a:ea typeface="ＭＳ Ｐゴシック" pitchFamily="-106" charset="-128"/>
          <a:cs typeface="Arial"/>
        </a:defRPr>
      </a:lvl2pPr>
      <a:lvl3pPr marL="1143000" indent="-228600" algn="l" rtl="0" eaLnBrk="0" fontAlgn="base" hangingPunct="0">
        <a:spcBef>
          <a:spcPct val="20000"/>
        </a:spcBef>
        <a:spcAft>
          <a:spcPts val="600"/>
        </a:spcAft>
        <a:buClr>
          <a:schemeClr val="accent2"/>
        </a:buClr>
        <a:buFont typeface="Wingdings" pitchFamily="2" charset="2"/>
        <a:buChar char="§"/>
        <a:defRPr sz="1600">
          <a:solidFill>
            <a:srgbClr val="7F7F7F"/>
          </a:solidFill>
          <a:latin typeface="Arial"/>
          <a:ea typeface="ＭＳ Ｐゴシック" pitchFamily="-106" charset="-128"/>
          <a:cs typeface="Arial"/>
        </a:defRPr>
      </a:lvl3pPr>
      <a:lvl4pPr marL="1600200" indent="-228600" algn="l" rtl="0" eaLnBrk="0" fontAlgn="base" hangingPunct="0">
        <a:spcBef>
          <a:spcPct val="20000"/>
        </a:spcBef>
        <a:spcAft>
          <a:spcPts val="600"/>
        </a:spcAft>
        <a:buClr>
          <a:srgbClr val="D4001C"/>
        </a:buClr>
        <a:buFont typeface="Arial" pitchFamily="34" charset="0"/>
        <a:buChar char="•"/>
        <a:defRPr sz="1400">
          <a:solidFill>
            <a:srgbClr val="7F7F7F"/>
          </a:solidFill>
          <a:latin typeface="Arial"/>
          <a:ea typeface="ＭＳ Ｐゴシック" pitchFamily="-106" charset="-128"/>
          <a:cs typeface="Arial"/>
        </a:defRPr>
      </a:lvl4pPr>
      <a:lvl5pPr marL="2057400" indent="-228600" algn="l" rtl="0" eaLnBrk="0" fontAlgn="base" hangingPunct="0">
        <a:spcBef>
          <a:spcPct val="20000"/>
        </a:spcBef>
        <a:spcAft>
          <a:spcPts val="600"/>
        </a:spcAft>
        <a:buClr>
          <a:srgbClr val="D4001C"/>
        </a:buClr>
        <a:buFont typeface="Wingdings" pitchFamily="2" charset="2"/>
        <a:buChar char="§"/>
        <a:defRPr sz="1400">
          <a:solidFill>
            <a:srgbClr val="7F7F7F"/>
          </a:solidFill>
          <a:latin typeface="Arial"/>
          <a:ea typeface="ＭＳ Ｐゴシック" pitchFamily="-106" charset="-128"/>
          <a:cs typeface="Arial"/>
        </a:defRPr>
      </a:lvl5pPr>
      <a:lvl6pPr marL="2514600" indent="-228600" algn="l" rtl="0" fontAlgn="base">
        <a:spcBef>
          <a:spcPct val="20000"/>
        </a:spcBef>
        <a:spcAft>
          <a:spcPct val="0"/>
        </a:spcAft>
        <a:buClr>
          <a:srgbClr val="D4001C"/>
        </a:buClr>
        <a:buFont typeface="Wingdings" pitchFamily="-44" charset="2"/>
        <a:buChar char="§"/>
        <a:defRPr sz="2000">
          <a:solidFill>
            <a:schemeClr val="tx1"/>
          </a:solidFill>
          <a:latin typeface="+mn-lt"/>
          <a:ea typeface="+mn-ea"/>
        </a:defRPr>
      </a:lvl6pPr>
      <a:lvl7pPr marL="2971800" indent="-228600" algn="l" rtl="0" fontAlgn="base">
        <a:spcBef>
          <a:spcPct val="20000"/>
        </a:spcBef>
        <a:spcAft>
          <a:spcPct val="0"/>
        </a:spcAft>
        <a:buClr>
          <a:srgbClr val="D4001C"/>
        </a:buClr>
        <a:buFont typeface="Wingdings" pitchFamily="-44" charset="2"/>
        <a:buChar char="§"/>
        <a:defRPr sz="2000">
          <a:solidFill>
            <a:schemeClr val="tx1"/>
          </a:solidFill>
          <a:latin typeface="+mn-lt"/>
          <a:ea typeface="+mn-ea"/>
        </a:defRPr>
      </a:lvl7pPr>
      <a:lvl8pPr marL="3429000" indent="-228600" algn="l" rtl="0" fontAlgn="base">
        <a:spcBef>
          <a:spcPct val="20000"/>
        </a:spcBef>
        <a:spcAft>
          <a:spcPct val="0"/>
        </a:spcAft>
        <a:buClr>
          <a:srgbClr val="D4001C"/>
        </a:buClr>
        <a:buFont typeface="Wingdings" pitchFamily="-44" charset="2"/>
        <a:buChar char="§"/>
        <a:defRPr sz="2000">
          <a:solidFill>
            <a:schemeClr val="tx1"/>
          </a:solidFill>
          <a:latin typeface="+mn-lt"/>
          <a:ea typeface="+mn-ea"/>
        </a:defRPr>
      </a:lvl8pPr>
      <a:lvl9pPr marL="3886200" indent="-228600" algn="l" rtl="0" fontAlgn="base">
        <a:spcBef>
          <a:spcPct val="20000"/>
        </a:spcBef>
        <a:spcAft>
          <a:spcPct val="0"/>
        </a:spcAft>
        <a:buClr>
          <a:srgbClr val="D4001C"/>
        </a:buClr>
        <a:buFont typeface="Wingdings" pitchFamily="-4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v/mugqJ_-GgmY&amp;autoplay=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wong@aaf.org" TargetMode="External"/><Relationship Id="rId7" Type="http://schemas.openxmlformats.org/officeDocument/2006/relationships/hyperlink" Target="mailto:education@aaf.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mmcdaniel@aaf.org" TargetMode="External"/><Relationship Id="rId5" Type="http://schemas.openxmlformats.org/officeDocument/2006/relationships/hyperlink" Target="mailto:lbrock@aaf.org" TargetMode="External"/><Relationship Id="rId4" Type="http://schemas.openxmlformats.org/officeDocument/2006/relationships/hyperlink" Target="mailto:kjones@aaf.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af.org/images/public/aaf_content/images/Membership%20Roster%20Templates/Chapter_template.x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form.jotformpro.com/form/4166430276796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v/d5PMBngPWJY&amp;autoplay=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v/BpwdNX4najE&amp;autoplay=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_iStock_000011318734XXLarge_reduced.jpg"/>
          <p:cNvPicPr>
            <a:picLocks noChangeAspect="1"/>
          </p:cNvPicPr>
          <p:nvPr/>
        </p:nvPicPr>
        <p:blipFill rotWithShape="1">
          <a:blip r:embed="rId3" cstate="print">
            <a:extLst>
              <a:ext uri="{28A0092B-C50C-407E-A947-70E740481C1C}">
                <a14:useLocalDpi xmlns="" xmlns:a14="http://schemas.microsoft.com/office/drawing/2010/main" val="0"/>
              </a:ext>
            </a:extLst>
          </a:blip>
          <a:srcRect l="8552" r="4115"/>
          <a:stretch/>
        </p:blipFill>
        <p:spPr>
          <a:xfrm>
            <a:off x="1" y="0"/>
            <a:ext cx="9144000" cy="6858000"/>
          </a:xfrm>
          <a:prstGeom prst="rect">
            <a:avLst/>
          </a:prstGeom>
        </p:spPr>
      </p:pic>
      <p:sp>
        <p:nvSpPr>
          <p:cNvPr id="31746" name="Rectangle 2"/>
          <p:cNvSpPr>
            <a:spLocks noGrp="1" noChangeArrowheads="1"/>
          </p:cNvSpPr>
          <p:nvPr>
            <p:ph type="ctrTitle"/>
          </p:nvPr>
        </p:nvSpPr>
        <p:spPr>
          <a:xfrm>
            <a:off x="625119" y="914400"/>
            <a:ext cx="8458200" cy="1752600"/>
          </a:xfrm>
        </p:spPr>
        <p:txBody>
          <a:bodyPr/>
          <a:lstStyle/>
          <a:p>
            <a:pPr>
              <a:defRPr/>
            </a:pPr>
            <a:r>
              <a:rPr lang="en-US" dirty="0" err="1" smtClean="0">
                <a:solidFill>
                  <a:srgbClr val="FFFFFF"/>
                </a:solidFill>
                <a:ea typeface="+mj-ea"/>
              </a:rPr>
              <a:t>Kickstart</a:t>
            </a:r>
            <a:r>
              <a:rPr lang="en-US" dirty="0" smtClean="0">
                <a:solidFill>
                  <a:srgbClr val="FFFFFF"/>
                </a:solidFill>
                <a:ea typeface="+mj-ea"/>
              </a:rPr>
              <a:t> Your #</a:t>
            </a:r>
            <a:r>
              <a:rPr lang="en-US" dirty="0" err="1" smtClean="0">
                <a:solidFill>
                  <a:srgbClr val="FFFFFF"/>
                </a:solidFill>
                <a:ea typeface="+mj-ea"/>
              </a:rPr>
              <a:t>AdCareer</a:t>
            </a:r>
            <a:r>
              <a:rPr lang="en-US" dirty="0" smtClean="0">
                <a:solidFill>
                  <a:srgbClr val="FFFFFF"/>
                </a:solidFill>
                <a:ea typeface="+mj-ea"/>
              </a:rPr>
              <a:t>:   </a:t>
            </a:r>
            <a:br>
              <a:rPr lang="en-US" dirty="0" smtClean="0">
                <a:solidFill>
                  <a:srgbClr val="FFFFFF"/>
                </a:solidFill>
                <a:ea typeface="+mj-ea"/>
              </a:rPr>
            </a:br>
            <a:r>
              <a:rPr lang="en-US" dirty="0" smtClean="0">
                <a:solidFill>
                  <a:srgbClr val="FFFFFF"/>
                </a:solidFill>
                <a:ea typeface="+mj-ea"/>
              </a:rPr>
              <a:t>Start an AAF College Chapter Today</a:t>
            </a:r>
          </a:p>
        </p:txBody>
      </p:sp>
      <p:pic>
        <p:nvPicPr>
          <p:cNvPr id="5" name="Picture 4" descr="AAF_Logo_4-Color_H_NoTag.eps"/>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5552" y="838200"/>
            <a:ext cx="4876800" cy="225162"/>
          </a:xfrm>
          <a:prstGeom prst="rect">
            <a:avLst/>
          </a:prstGeom>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AdvertisED</a:t>
            </a:r>
            <a:r>
              <a:rPr lang="en-US" dirty="0" smtClean="0"/>
              <a:t> Newsletter</a:t>
            </a:r>
            <a:endParaRPr lang="en-US" dirty="0"/>
          </a:p>
        </p:txBody>
      </p:sp>
      <p:sp>
        <p:nvSpPr>
          <p:cNvPr id="5" name="Content Placeholder 4"/>
          <p:cNvSpPr>
            <a:spLocks noGrp="1"/>
          </p:cNvSpPr>
          <p:nvPr>
            <p:ph idx="1"/>
          </p:nvPr>
        </p:nvSpPr>
        <p:spPr>
          <a:xfrm>
            <a:off x="457201" y="1799167"/>
            <a:ext cx="4714522" cy="4449233"/>
          </a:xfrm>
        </p:spPr>
        <p:txBody>
          <a:bodyPr/>
          <a:lstStyle/>
          <a:p>
            <a:pPr>
              <a:buFont typeface="Arial" pitchFamily="34" charset="0"/>
              <a:buChar char="•"/>
            </a:pPr>
            <a:r>
              <a:rPr lang="en-US" sz="2000" dirty="0" smtClean="0">
                <a:solidFill>
                  <a:srgbClr val="7F7F7F"/>
                </a:solidFill>
              </a:rPr>
              <a:t>Distributed to students and faculty advisors each month</a:t>
            </a:r>
          </a:p>
          <a:p>
            <a:pPr>
              <a:buFont typeface="Arial" pitchFamily="34" charset="0"/>
              <a:buChar char="•"/>
            </a:pPr>
            <a:r>
              <a:rPr lang="en-US" sz="2000" dirty="0" smtClean="0">
                <a:solidFill>
                  <a:srgbClr val="7F7F7F"/>
                </a:solidFill>
              </a:rPr>
              <a:t>Features student articles, college chapter spotlights, career development tips, industry highlights and Mosaic Center &amp; Education Services’ events</a:t>
            </a:r>
          </a:p>
          <a:p>
            <a:pPr>
              <a:buFont typeface="Arial" pitchFamily="34" charset="0"/>
              <a:buChar char="•"/>
            </a:pPr>
            <a:r>
              <a:rPr lang="en-US" sz="2000" dirty="0" smtClean="0">
                <a:solidFill>
                  <a:srgbClr val="7F7F7F"/>
                </a:solidFill>
              </a:rPr>
              <a:t>To see your chapter in the next newsletter, send your latest accomplishments, events or creations to </a:t>
            </a:r>
            <a:r>
              <a:rPr lang="en-US" sz="2000" dirty="0" smtClean="0">
                <a:solidFill>
                  <a:srgbClr val="FF0000"/>
                </a:solidFill>
              </a:rPr>
              <a:t>mmcdaniel@aaf.org</a:t>
            </a:r>
            <a:endParaRPr lang="en-US" sz="2000" dirty="0">
              <a:solidFill>
                <a:srgbClr val="FF0000"/>
              </a:solidFill>
            </a:endParaRPr>
          </a:p>
        </p:txBody>
      </p:sp>
      <p:pic>
        <p:nvPicPr>
          <p:cNvPr id="6" name="Picture 5" descr="EDU_newsletter_screensho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1907" y="585610"/>
            <a:ext cx="2794637" cy="5637389"/>
          </a:xfrm>
          <a:prstGeom prst="rect">
            <a:avLst/>
          </a:prstGeom>
          <a:ln>
            <a:solidFill>
              <a:schemeClr val="tx1"/>
            </a:solidFill>
          </a:ln>
        </p:spPr>
      </p:pic>
      <p:sp>
        <p:nvSpPr>
          <p:cNvPr id="7" name="Footer Placeholder 6"/>
          <p:cNvSpPr>
            <a:spLocks noGrp="1"/>
          </p:cNvSpPr>
          <p:nvPr>
            <p:ph type="ftr" sz="quarter" idx="10"/>
          </p:nvPr>
        </p:nvSpPr>
        <p:spPr/>
        <p:txBody>
          <a:bodyPr/>
          <a:lstStyle/>
          <a:p>
            <a:pPr>
              <a:defRPr/>
            </a:pPr>
            <a:r>
              <a:rPr lang="en-US" smtClean="0"/>
              <a:t>MEMBERSHIP.AAF.ORG/EDUCATION  </a:t>
            </a:r>
            <a:endParaRPr lang="en-US" dirty="0"/>
          </a:p>
        </p:txBody>
      </p:sp>
      <p:sp>
        <p:nvSpPr>
          <p:cNvPr id="3" name="Slide Number Placeholder 2"/>
          <p:cNvSpPr>
            <a:spLocks noGrp="1"/>
          </p:cNvSpPr>
          <p:nvPr>
            <p:ph type="sldNum" sz="quarter" idx="4"/>
          </p:nvPr>
        </p:nvSpPr>
        <p:spPr/>
        <p:txBody>
          <a:bodyPr/>
          <a:lstStyle/>
          <a:p>
            <a:fld id="{C09E9F61-EA11-1044-BA61-99218109AA09}" type="slidenum">
              <a:rPr lang="en-US" smtClean="0"/>
              <a:pPr/>
              <a:t>10</a:t>
            </a:fld>
            <a:endParaRPr lang="en-US"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Learning</a:t>
            </a:r>
            <a:endParaRPr lang="en-US" dirty="0"/>
          </a:p>
        </p:txBody>
      </p:sp>
      <p:sp>
        <p:nvSpPr>
          <p:cNvPr id="3" name="Content Placeholder 2"/>
          <p:cNvSpPr>
            <a:spLocks noGrp="1"/>
          </p:cNvSpPr>
          <p:nvPr>
            <p:ph idx="1"/>
          </p:nvPr>
        </p:nvSpPr>
        <p:spPr>
          <a:xfrm>
            <a:off x="457200" y="1770944"/>
            <a:ext cx="8229600" cy="2438199"/>
          </a:xfrm>
        </p:spPr>
        <p:txBody>
          <a:bodyPr/>
          <a:lstStyle/>
          <a:p>
            <a:pPr marL="0" indent="0">
              <a:buNone/>
            </a:pPr>
            <a:r>
              <a:rPr lang="en-US" b="1" dirty="0" smtClean="0"/>
              <a:t>Kaleidoscope: Multi-Lens Perspective on Advertising</a:t>
            </a:r>
          </a:p>
          <a:p>
            <a:pPr lvl="1"/>
            <a:r>
              <a:rPr lang="en-US" sz="1800" dirty="0" smtClean="0"/>
              <a:t>Advertising professionals connect with students in the college chapter network and teach them about the industry</a:t>
            </a:r>
          </a:p>
        </p:txBody>
      </p:sp>
      <p:sp>
        <p:nvSpPr>
          <p:cNvPr id="6" name="Content Placeholder 2"/>
          <p:cNvSpPr txBox="1">
            <a:spLocks/>
          </p:cNvSpPr>
          <p:nvPr/>
        </p:nvSpPr>
        <p:spPr bwMode="auto">
          <a:xfrm>
            <a:off x="377371" y="3108530"/>
            <a:ext cx="8229600" cy="2438199"/>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0" tIns="0" rIns="0" bIns="0" numCol="1" anchor="t" anchorCtr="0" compatLnSpc="1">
            <a:prstTxWarp prst="textNoShape">
              <a:avLst/>
            </a:prstTxWarp>
          </a:bodyPr>
          <a:lstStyle/>
          <a:p>
            <a:pPr marR="0" lvl="0" algn="l" defTabSz="914400" rtl="0" eaLnBrk="0" fontAlgn="base" latinLnBrk="0" hangingPunct="0">
              <a:lnSpc>
                <a:spcPct val="100000"/>
              </a:lnSpc>
              <a:spcBef>
                <a:spcPct val="20000"/>
              </a:spcBef>
              <a:spcAft>
                <a:spcPts val="1200"/>
              </a:spcAft>
              <a:buClr>
                <a:srgbClr val="D4001C"/>
              </a:buClr>
              <a:buSzTx/>
              <a:tabLst/>
              <a:defRPr/>
            </a:pPr>
            <a:r>
              <a:rPr kumimoji="0" lang="en-US" sz="2400" b="1" i="0" u="none" strike="noStrike" kern="0" cap="none" spc="0" normalizeH="0" baseline="0" noProof="0" dirty="0" smtClean="0">
                <a:ln>
                  <a:noFill/>
                </a:ln>
                <a:solidFill>
                  <a:schemeClr val="tx1"/>
                </a:solidFill>
                <a:effectLst/>
                <a:uLnTx/>
                <a:uFillTx/>
                <a:latin typeface="Arial"/>
                <a:ea typeface="ＭＳ Ｐゴシック" pitchFamily="-106" charset="-128"/>
                <a:cs typeface="Arial"/>
              </a:rPr>
              <a:t>Faculty</a:t>
            </a:r>
            <a:r>
              <a:rPr kumimoji="0" lang="en-US" sz="2400" b="1" i="0" u="none" strike="noStrike" kern="0" cap="none" spc="0" normalizeH="0" noProof="0" dirty="0" smtClean="0">
                <a:ln>
                  <a:noFill/>
                </a:ln>
                <a:solidFill>
                  <a:schemeClr val="tx1"/>
                </a:solidFill>
                <a:effectLst/>
                <a:uLnTx/>
                <a:uFillTx/>
                <a:latin typeface="Arial"/>
                <a:ea typeface="ＭＳ Ｐゴシック" pitchFamily="-106" charset="-128"/>
                <a:cs typeface="Arial"/>
              </a:rPr>
              <a:t> </a:t>
            </a:r>
            <a:r>
              <a:rPr kumimoji="0" lang="en-US" sz="2400" b="1" i="0" u="none" strike="noStrike" kern="0" cap="none" spc="0" normalizeH="0" baseline="0" noProof="0" dirty="0" smtClean="0">
                <a:ln>
                  <a:noFill/>
                </a:ln>
                <a:solidFill>
                  <a:schemeClr val="tx1"/>
                </a:solidFill>
                <a:effectLst/>
                <a:uLnTx/>
                <a:uFillTx/>
                <a:latin typeface="Arial"/>
                <a:ea typeface="ＭＳ Ｐゴシック" pitchFamily="-106" charset="-128"/>
                <a:cs typeface="Arial"/>
              </a:rPr>
              <a:t>Toolkit</a:t>
            </a:r>
          </a:p>
          <a:p>
            <a:pPr marL="742950" marR="0" lvl="1" indent="-285750" algn="l" defTabSz="914400" rtl="0" eaLnBrk="0" fontAlgn="base" latinLnBrk="0" hangingPunct="0">
              <a:lnSpc>
                <a:spcPct val="100000"/>
              </a:lnSpc>
              <a:spcBef>
                <a:spcPct val="20000"/>
              </a:spcBef>
              <a:spcAft>
                <a:spcPts val="600"/>
              </a:spcAft>
              <a:buClr>
                <a:srgbClr val="D4001C"/>
              </a:buClr>
              <a:buSzTx/>
              <a:buFont typeface="Arial" pitchFamily="34" charset="0"/>
              <a:buChar char="•"/>
              <a:tabLst/>
              <a:defRPr/>
            </a:pPr>
            <a:r>
              <a:rPr kumimoji="0" lang="en-US" sz="1800" b="0" i="0" u="none" strike="noStrike" kern="0" cap="none" spc="0" normalizeH="0" baseline="0" noProof="0" dirty="0" smtClean="0">
                <a:ln>
                  <a:noFill/>
                </a:ln>
                <a:solidFill>
                  <a:srgbClr val="7F7F7F"/>
                </a:solidFill>
                <a:effectLst/>
                <a:uLnTx/>
                <a:uFillTx/>
                <a:latin typeface="Arial"/>
                <a:ea typeface="ＭＳ Ｐゴシック" pitchFamily="-106" charset="-128"/>
                <a:cs typeface="Arial"/>
              </a:rPr>
              <a:t>Resources</a:t>
            </a:r>
            <a:r>
              <a:rPr kumimoji="0" lang="en-US" sz="1800" b="0" i="0" u="none" strike="noStrike" kern="0" cap="none" spc="0" normalizeH="0" noProof="0" dirty="0" smtClean="0">
                <a:ln>
                  <a:noFill/>
                </a:ln>
                <a:solidFill>
                  <a:srgbClr val="7F7F7F"/>
                </a:solidFill>
                <a:effectLst/>
                <a:uLnTx/>
                <a:uFillTx/>
                <a:latin typeface="Arial"/>
                <a:ea typeface="ＭＳ Ｐゴシック" pitchFamily="-106" charset="-128"/>
                <a:cs typeface="Arial"/>
              </a:rPr>
              <a:t> from the faculty advisor community:</a:t>
            </a:r>
          </a:p>
          <a:p>
            <a:pPr marL="1200150" lvl="2" indent="-285750">
              <a:spcBef>
                <a:spcPct val="20000"/>
              </a:spcBef>
              <a:spcAft>
                <a:spcPts val="600"/>
              </a:spcAft>
              <a:buClr>
                <a:srgbClr val="D4001C"/>
              </a:buClr>
              <a:buFont typeface="Wingdings" charset="2"/>
              <a:buChar char="§"/>
              <a:defRPr/>
            </a:pPr>
            <a:r>
              <a:rPr lang="en-US" sz="1600" kern="0" dirty="0" smtClean="0">
                <a:solidFill>
                  <a:srgbClr val="7F7F7F"/>
                </a:solidFill>
                <a:latin typeface="Arial"/>
                <a:ea typeface="ＭＳ Ｐゴシック" pitchFamily="-106" charset="-128"/>
                <a:cs typeface="Arial"/>
              </a:rPr>
              <a:t>Teaching tools</a:t>
            </a:r>
          </a:p>
          <a:p>
            <a:pPr marL="1200150" lvl="2" indent="-285750">
              <a:spcBef>
                <a:spcPct val="20000"/>
              </a:spcBef>
              <a:spcAft>
                <a:spcPts val="600"/>
              </a:spcAft>
              <a:buClr>
                <a:srgbClr val="D4001C"/>
              </a:buClr>
              <a:buFont typeface="Wingdings" charset="2"/>
              <a:buChar char="§"/>
              <a:defRPr/>
            </a:pPr>
            <a:r>
              <a:rPr lang="en-US" sz="1600" kern="0" noProof="0" dirty="0" smtClean="0">
                <a:solidFill>
                  <a:srgbClr val="7F7F7F"/>
                </a:solidFill>
                <a:latin typeface="Arial"/>
                <a:ea typeface="ＭＳ Ｐゴシック" pitchFamily="-106" charset="-128"/>
                <a:cs typeface="Arial"/>
              </a:rPr>
              <a:t>Updates on the National Education Executive Committee</a:t>
            </a:r>
          </a:p>
          <a:p>
            <a:pPr marL="1200150" lvl="2" indent="-285750">
              <a:spcBef>
                <a:spcPct val="20000"/>
              </a:spcBef>
              <a:spcAft>
                <a:spcPts val="600"/>
              </a:spcAft>
              <a:buClr>
                <a:srgbClr val="D4001C"/>
              </a:buClr>
              <a:buFont typeface="Wingdings" charset="2"/>
              <a:buChar char="§"/>
              <a:defRPr/>
            </a:pPr>
            <a:r>
              <a:rPr lang="en-US" sz="1600" kern="0" dirty="0" smtClean="0">
                <a:solidFill>
                  <a:srgbClr val="7F7F7F"/>
                </a:solidFill>
                <a:latin typeface="Arial"/>
                <a:ea typeface="ＭＳ Ｐゴシック" pitchFamily="-106" charset="-128"/>
                <a:cs typeface="Arial"/>
              </a:rPr>
              <a:t>Issues of Journals from Advertising Educators</a:t>
            </a:r>
          </a:p>
          <a:p>
            <a:pPr marL="1200150" lvl="2" indent="-285750">
              <a:spcBef>
                <a:spcPct val="20000"/>
              </a:spcBef>
              <a:spcAft>
                <a:spcPts val="600"/>
              </a:spcAft>
              <a:buClr>
                <a:srgbClr val="D4001C"/>
              </a:buClr>
              <a:buFont typeface="Wingdings" charset="2"/>
              <a:buChar char="§"/>
              <a:defRPr/>
            </a:pPr>
            <a:r>
              <a:rPr lang="en-US" sz="1600" kern="0" noProof="0" dirty="0" smtClean="0">
                <a:solidFill>
                  <a:srgbClr val="7F7F7F"/>
                </a:solidFill>
                <a:latin typeface="Arial"/>
                <a:ea typeface="ＭＳ Ｐゴシック" pitchFamily="-106" charset="-128"/>
                <a:cs typeface="Arial"/>
              </a:rPr>
              <a:t>Webinar Sample Topics: crafting a winning NSAC pitch, adding value to college chapters and starting a student-run agency</a:t>
            </a:r>
          </a:p>
        </p:txBody>
      </p:sp>
      <p:sp>
        <p:nvSpPr>
          <p:cNvPr id="7" name="Footer Placeholder 6"/>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11</a:t>
            </a:fld>
            <a:endParaRPr lang="en-US"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Internships</a:t>
            </a:r>
          </a:p>
        </p:txBody>
      </p:sp>
      <p:sp>
        <p:nvSpPr>
          <p:cNvPr id="3" name="Content Placeholder 2"/>
          <p:cNvSpPr>
            <a:spLocks noGrp="1"/>
          </p:cNvSpPr>
          <p:nvPr>
            <p:ph idx="1"/>
          </p:nvPr>
        </p:nvSpPr>
        <p:spPr/>
        <p:txBody>
          <a:bodyPr/>
          <a:lstStyle/>
          <a:p>
            <a:pPr marL="0" indent="0">
              <a:buNone/>
              <a:defRPr/>
            </a:pPr>
            <a:r>
              <a:rPr lang="en-US" b="1" dirty="0" smtClean="0">
                <a:latin typeface="Arial" charset="0"/>
              </a:rPr>
              <a:t>Vance and Betty Lee </a:t>
            </a:r>
            <a:r>
              <a:rPr lang="en-US" b="1" dirty="0" err="1" smtClean="0">
                <a:latin typeface="Arial" charset="0"/>
              </a:rPr>
              <a:t>Stickell</a:t>
            </a:r>
            <a:r>
              <a:rPr lang="en-US" b="1" dirty="0" smtClean="0">
                <a:latin typeface="Arial" charset="0"/>
              </a:rPr>
              <a:t> Student Internship </a:t>
            </a:r>
          </a:p>
          <a:p>
            <a:pPr>
              <a:buFont typeface="Arial" pitchFamily="34" charset="0"/>
              <a:buChar char="•"/>
            </a:pPr>
            <a:r>
              <a:rPr lang="en-US" sz="1800" dirty="0" smtClean="0">
                <a:solidFill>
                  <a:schemeClr val="bg2"/>
                </a:solidFill>
              </a:rPr>
              <a:t>Paid 10-week summer internship program that provides future advertising professionals with real-world, hands-on experience at top agencies and companies in the industry</a:t>
            </a:r>
          </a:p>
          <a:p>
            <a:pPr>
              <a:buFont typeface="Arial" pitchFamily="34" charset="0"/>
              <a:buChar char="•"/>
            </a:pPr>
            <a:r>
              <a:rPr lang="en-US" sz="1800" dirty="0" err="1" smtClean="0">
                <a:solidFill>
                  <a:schemeClr val="bg2"/>
                </a:solidFill>
              </a:rPr>
              <a:t>Stickell</a:t>
            </a:r>
            <a:r>
              <a:rPr lang="en-US" sz="1800" dirty="0" smtClean="0">
                <a:solidFill>
                  <a:schemeClr val="bg2"/>
                </a:solidFill>
              </a:rPr>
              <a:t> interns must be nominated by a faculty advisor and have attained at least junior standing by the time the internship begins </a:t>
            </a:r>
            <a:endParaRPr lang="en-US" sz="1800" dirty="0">
              <a:solidFill>
                <a:schemeClr val="bg2"/>
              </a:solidFill>
            </a:endParaRPr>
          </a:p>
        </p:txBody>
      </p:sp>
      <p:pic>
        <p:nvPicPr>
          <p:cNvPr id="5" name="Picture 4" descr="stickell.jpg"/>
          <p:cNvPicPr>
            <a:picLocks noChangeAspect="1"/>
          </p:cNvPicPr>
          <p:nvPr/>
        </p:nvPicPr>
        <p:blipFill>
          <a:blip r:embed="rId3" cstate="print"/>
          <a:stretch>
            <a:fillRect/>
          </a:stretch>
        </p:blipFill>
        <p:spPr>
          <a:xfrm>
            <a:off x="2237008" y="4148980"/>
            <a:ext cx="4728633" cy="1978145"/>
          </a:xfrm>
          <a:prstGeom prst="rect">
            <a:avLst/>
          </a:prstGeom>
        </p:spPr>
      </p:pic>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12</a:t>
            </a:fld>
            <a:endParaRPr lang="en-US"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551528" cy="757767"/>
          </a:xfrm>
        </p:spPr>
        <p:txBody>
          <a:bodyPr/>
          <a:lstStyle/>
          <a:p>
            <a:pPr>
              <a:defRPr/>
            </a:pPr>
            <a:r>
              <a:rPr lang="en-US" dirty="0" smtClean="0"/>
              <a:t>Honors and Awards</a:t>
            </a:r>
          </a:p>
        </p:txBody>
      </p:sp>
      <p:sp>
        <p:nvSpPr>
          <p:cNvPr id="4" name="Content Placeholder 3"/>
          <p:cNvSpPr>
            <a:spLocks noGrp="1"/>
          </p:cNvSpPr>
          <p:nvPr>
            <p:ph idx="1"/>
          </p:nvPr>
        </p:nvSpPr>
        <p:spPr/>
        <p:txBody>
          <a:bodyPr/>
          <a:lstStyle/>
          <a:p>
            <a:pPr marL="0" indent="0" eaLnBrk="1" hangingPunct="1">
              <a:buNone/>
              <a:defRPr/>
            </a:pPr>
            <a:r>
              <a:rPr lang="en-US" b="1" dirty="0"/>
              <a:t>Alpha Delta Sigma Honor </a:t>
            </a:r>
            <a:r>
              <a:rPr lang="en-US" b="1" dirty="0" smtClean="0"/>
              <a:t>Society</a:t>
            </a:r>
          </a:p>
          <a:p>
            <a:pPr>
              <a:buFont typeface="Arial" pitchFamily="34" charset="0"/>
              <a:buChar char="•"/>
            </a:pPr>
            <a:r>
              <a:rPr lang="en-US" sz="1800" dirty="0" smtClean="0">
                <a:solidFill>
                  <a:schemeClr val="bg2"/>
                </a:solidFill>
              </a:rPr>
              <a:t>National honor society sponsored by AAF that recognizes scholastic achievement in the study of advertising</a:t>
            </a:r>
          </a:p>
          <a:p>
            <a:pPr>
              <a:buFont typeface="Arial" pitchFamily="34" charset="0"/>
              <a:buChar char="•"/>
            </a:pPr>
            <a:r>
              <a:rPr lang="en-US" sz="1800" dirty="0" smtClean="0">
                <a:solidFill>
                  <a:schemeClr val="bg2"/>
                </a:solidFill>
              </a:rPr>
              <a:t>Each year hundreds of seniors from AAF college chapters are nominated and inducted into ADS and proudly graduate wearing red and white honor cords</a:t>
            </a:r>
          </a:p>
          <a:p>
            <a:pPr>
              <a:buNone/>
            </a:pPr>
            <a:r>
              <a:rPr lang="en-US" b="1" dirty="0" smtClean="0"/>
              <a:t>Diversity Achievement and Mosaic Awards (DAMA)</a:t>
            </a:r>
          </a:p>
          <a:p>
            <a:pPr>
              <a:buFont typeface="Arial" pitchFamily="34" charset="0"/>
              <a:buChar char="•"/>
            </a:pPr>
            <a:r>
              <a:rPr lang="en-US" sz="1800" dirty="0" smtClean="0">
                <a:solidFill>
                  <a:schemeClr val="bg2"/>
                </a:solidFill>
              </a:rPr>
              <a:t>A new student category recognizes an outstanding student multicultural advertising campaign at the DAMA ceremony during AAF’s National Conference ADMERICA</a:t>
            </a:r>
          </a:p>
          <a:p>
            <a:pPr>
              <a:buFont typeface="Arial" pitchFamily="34" charset="0"/>
              <a:buChar char="•"/>
            </a:pPr>
            <a:r>
              <a:rPr lang="en-US" sz="1800" dirty="0" smtClean="0">
                <a:solidFill>
                  <a:schemeClr val="bg2"/>
                </a:solidFill>
              </a:rPr>
              <a:t>The campaign should demonstrate the student’s understanding and sensitivity of targeted ethnic audience and their buying practices and behavior</a:t>
            </a:r>
          </a:p>
          <a:p>
            <a:pPr>
              <a:buNone/>
            </a:pPr>
            <a:endParaRPr lang="en-US" b="1" dirty="0" smtClean="0"/>
          </a:p>
          <a:p>
            <a:pPr>
              <a:buNone/>
            </a:pPr>
            <a:endParaRPr lang="en-US" sz="1800" dirty="0" smtClean="0">
              <a:solidFill>
                <a:schemeClr val="bg2"/>
              </a:solidFill>
            </a:endParaRPr>
          </a:p>
        </p:txBody>
      </p:sp>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7292681" y="559558"/>
            <a:ext cx="1485574" cy="1521726"/>
          </a:xfrm>
          <a:prstGeom prst="rect">
            <a:avLst/>
          </a:prstGeom>
          <a:noFill/>
          <a:ln w="9525">
            <a:noFill/>
            <a:miter lim="800000"/>
            <a:headEnd/>
            <a:tailEnd/>
          </a:ln>
          <a:effectLst/>
        </p:spPr>
      </p:pic>
      <p:sp>
        <p:nvSpPr>
          <p:cNvPr id="3" name="Slide Number Placeholder 2"/>
          <p:cNvSpPr>
            <a:spLocks noGrp="1"/>
          </p:cNvSpPr>
          <p:nvPr>
            <p:ph type="sldNum" sz="quarter" idx="4"/>
          </p:nvPr>
        </p:nvSpPr>
        <p:spPr/>
        <p:txBody>
          <a:bodyPr/>
          <a:lstStyle/>
          <a:p>
            <a:fld id="{C09E9F61-EA11-1044-BA61-99218109AA09}" type="slidenum">
              <a:rPr lang="en-US" smtClean="0"/>
              <a:pPr/>
              <a:t>13</a:t>
            </a:fld>
            <a:endParaRPr lang="en-US" dirty="0"/>
          </a:p>
        </p:txBody>
      </p:sp>
      <p:pic>
        <p:nvPicPr>
          <p:cNvPr id="5" name="Picture 4" descr="ADS_Logo_final.png"/>
          <p:cNvPicPr>
            <a:picLocks noChangeAspect="1"/>
          </p:cNvPicPr>
          <p:nvPr/>
        </p:nvPicPr>
        <p:blipFill rotWithShape="1">
          <a:blip r:embed="rId4" cstate="print">
            <a:extLst>
              <a:ext uri="{28A0092B-C50C-407E-A947-70E740481C1C}">
                <a14:useLocalDpi xmlns="" xmlns:a14="http://schemas.microsoft.com/office/drawing/2010/main" val="0"/>
              </a:ext>
            </a:extLst>
          </a:blip>
          <a:srcRect b="38281"/>
          <a:stretch/>
        </p:blipFill>
        <p:spPr>
          <a:xfrm>
            <a:off x="5336566" y="966838"/>
            <a:ext cx="1816401" cy="647290"/>
          </a:xfrm>
          <a:prstGeom prst="rect">
            <a:avLst/>
          </a:prstGeom>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648200" y="1600200"/>
            <a:ext cx="4038600" cy="4525963"/>
          </a:xfrm>
          <a:prstGeom prst="rect">
            <a:avLst/>
          </a:prstGeom>
          <a:noFill/>
          <a:ln w="9525">
            <a:noFill/>
            <a:miter lim="800000"/>
            <a:headEnd/>
            <a:tailEnd/>
          </a:ln>
        </p:spPr>
        <p:txBody>
          <a:bodyPr/>
          <a:lstStyle/>
          <a:p>
            <a:pPr marL="342900" indent="-342900" algn="ctr" eaLnBrk="1" hangingPunct="1">
              <a:spcBef>
                <a:spcPct val="20000"/>
              </a:spcBef>
            </a:pPr>
            <a:endParaRPr lang="en-US" u="sng">
              <a:latin typeface="Bradley Hand ITC" pitchFamily="66" charset="0"/>
            </a:endParaRPr>
          </a:p>
          <a:p>
            <a:pPr marL="342900" indent="-342900" eaLnBrk="1" hangingPunct="1">
              <a:spcBef>
                <a:spcPct val="20000"/>
              </a:spcBef>
            </a:pPr>
            <a:endParaRPr lang="en-US"/>
          </a:p>
        </p:txBody>
      </p:sp>
      <p:sp>
        <p:nvSpPr>
          <p:cNvPr id="4" name="Title 3"/>
          <p:cNvSpPr>
            <a:spLocks noGrp="1"/>
          </p:cNvSpPr>
          <p:nvPr>
            <p:ph type="title"/>
          </p:nvPr>
        </p:nvSpPr>
        <p:spPr/>
        <p:txBody>
          <a:bodyPr/>
          <a:lstStyle/>
          <a:p>
            <a:r>
              <a:rPr lang="en-US" dirty="0" smtClean="0"/>
              <a:t>Honors and Awards</a:t>
            </a:r>
            <a:endParaRPr lang="en-US" dirty="0"/>
          </a:p>
        </p:txBody>
      </p:sp>
      <p:sp>
        <p:nvSpPr>
          <p:cNvPr id="5" name="Content Placeholder 4"/>
          <p:cNvSpPr>
            <a:spLocks noGrp="1"/>
          </p:cNvSpPr>
          <p:nvPr>
            <p:ph idx="1"/>
          </p:nvPr>
        </p:nvSpPr>
        <p:spPr>
          <a:xfrm>
            <a:off x="457199" y="1702552"/>
            <a:ext cx="8334477" cy="681771"/>
          </a:xfrm>
        </p:spPr>
        <p:txBody>
          <a:bodyPr/>
          <a:lstStyle/>
          <a:p>
            <a:pPr marL="0" indent="0" eaLnBrk="1" hangingPunct="1">
              <a:buNone/>
              <a:defRPr/>
            </a:pPr>
            <a:r>
              <a:rPr lang="en-US" b="1" dirty="0" smtClean="0">
                <a:latin typeface="Arial" charset="0"/>
              </a:rPr>
              <a:t>Most </a:t>
            </a:r>
            <a:r>
              <a:rPr lang="en-US" b="1" dirty="0">
                <a:latin typeface="Arial" charset="0"/>
              </a:rPr>
              <a:t>Promising Multicultural </a:t>
            </a:r>
            <a:r>
              <a:rPr lang="en-US" b="1" dirty="0" smtClean="0">
                <a:latin typeface="Arial" charset="0"/>
              </a:rPr>
              <a:t>Students </a:t>
            </a:r>
            <a:r>
              <a:rPr lang="en-US" b="1" dirty="0">
                <a:latin typeface="Arial" charset="0"/>
              </a:rPr>
              <a:t>Program</a:t>
            </a:r>
          </a:p>
          <a:p>
            <a:pPr marL="457200" lvl="1" indent="0" eaLnBrk="1" hangingPunct="1">
              <a:spcAft>
                <a:spcPts val="1200"/>
              </a:spcAft>
              <a:buNone/>
              <a:defRPr/>
            </a:pPr>
            <a:endParaRPr lang="en-US" dirty="0">
              <a:latin typeface="Arial" charset="0"/>
            </a:endParaRPr>
          </a:p>
        </p:txBody>
      </p:sp>
      <p:pic>
        <p:nvPicPr>
          <p:cNvPr id="7" name="Picture 6" descr="F_IMG_0320_instagram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7956" y="2290915"/>
            <a:ext cx="2650439" cy="2650439"/>
          </a:xfrm>
          <a:prstGeom prst="rect">
            <a:avLst/>
          </a:prstGeom>
        </p:spPr>
      </p:pic>
      <p:sp>
        <p:nvSpPr>
          <p:cNvPr id="8" name="Footer Placeholder 7"/>
          <p:cNvSpPr>
            <a:spLocks noGrp="1"/>
          </p:cNvSpPr>
          <p:nvPr>
            <p:ph type="ftr" sz="quarter" idx="10"/>
          </p:nvPr>
        </p:nvSpPr>
        <p:spPr/>
        <p:txBody>
          <a:bodyPr/>
          <a:lstStyle/>
          <a:p>
            <a:pPr>
              <a:defRPr/>
            </a:pPr>
            <a:r>
              <a:rPr lang="en-US" smtClean="0"/>
              <a:t>MEMBERSHIP.AAF.ORG/EDUCATION  </a:t>
            </a:r>
            <a:endParaRPr lang="en-US" dirty="0"/>
          </a:p>
        </p:txBody>
      </p:sp>
      <p:sp>
        <p:nvSpPr>
          <p:cNvPr id="2" name="Slide Number Placeholder 1"/>
          <p:cNvSpPr>
            <a:spLocks noGrp="1"/>
          </p:cNvSpPr>
          <p:nvPr>
            <p:ph type="sldNum" sz="quarter" idx="4"/>
          </p:nvPr>
        </p:nvSpPr>
        <p:spPr/>
        <p:txBody>
          <a:bodyPr/>
          <a:lstStyle/>
          <a:p>
            <a:fld id="{C09E9F61-EA11-1044-BA61-99218109AA09}" type="slidenum">
              <a:rPr lang="en-US" smtClean="0"/>
              <a:pPr/>
              <a:t>14</a:t>
            </a:fld>
            <a:endParaRPr lang="en-US" dirty="0"/>
          </a:p>
        </p:txBody>
      </p:sp>
      <p:sp>
        <p:nvSpPr>
          <p:cNvPr id="6" name="TextBox 5"/>
          <p:cNvSpPr txBox="1"/>
          <p:nvPr/>
        </p:nvSpPr>
        <p:spPr>
          <a:xfrm>
            <a:off x="508000" y="2253221"/>
            <a:ext cx="5334000" cy="3711785"/>
          </a:xfrm>
          <a:prstGeom prst="rect">
            <a:avLst/>
          </a:prstGeom>
          <a:noFill/>
        </p:spPr>
        <p:txBody>
          <a:bodyPr wrap="square" lIns="0" tIns="0" rIns="0" bIns="0" rtlCol="0">
            <a:spAutoFit/>
          </a:bodyPr>
          <a:lstStyle/>
          <a:p>
            <a:pPr marL="342900" indent="-342900" eaLnBrk="1" hangingPunct="1">
              <a:spcBef>
                <a:spcPct val="20000"/>
              </a:spcBef>
              <a:spcAft>
                <a:spcPts val="1200"/>
              </a:spcAft>
              <a:buClr>
                <a:srgbClr val="D4001C"/>
              </a:buClr>
              <a:buFont typeface="Arial" pitchFamily="34" charset="0"/>
              <a:buChar char="•"/>
              <a:defRPr/>
            </a:pPr>
            <a:r>
              <a:rPr lang="en-US" sz="1800" kern="0" dirty="0">
                <a:solidFill>
                  <a:srgbClr val="7F7F7F"/>
                </a:solidFill>
                <a:latin typeface="Arial" charset="0"/>
                <a:ea typeface="ＭＳ Ｐゴシック" pitchFamily="-106" charset="-128"/>
                <a:cs typeface="Arial"/>
              </a:rPr>
              <a:t>Connects the advertising industry with the nation’s top multicultural college seniors</a:t>
            </a:r>
          </a:p>
          <a:p>
            <a:pPr marL="342900" indent="-342900" eaLnBrk="1" hangingPunct="1">
              <a:spcBef>
                <a:spcPct val="20000"/>
              </a:spcBef>
              <a:spcAft>
                <a:spcPts val="1200"/>
              </a:spcAft>
              <a:buClr>
                <a:srgbClr val="D4001C"/>
              </a:buClr>
              <a:buFont typeface="Arial" pitchFamily="34" charset="0"/>
              <a:buChar char="•"/>
              <a:defRPr/>
            </a:pPr>
            <a:r>
              <a:rPr lang="en-US" sz="1800" kern="0" dirty="0">
                <a:solidFill>
                  <a:srgbClr val="7F7F7F"/>
                </a:solidFill>
                <a:latin typeface="Arial" charset="0"/>
                <a:ea typeface="ＭＳ Ｐゴシック" pitchFamily="-106" charset="-128"/>
                <a:cs typeface="Arial"/>
              </a:rPr>
              <a:t>Selected students participate in a 4-day program in New York City that includes industry immersions, professional development workshops and a recruiters’ expo</a:t>
            </a:r>
          </a:p>
          <a:p>
            <a:pPr marL="342900" indent="-342900" eaLnBrk="1" hangingPunct="1">
              <a:spcBef>
                <a:spcPct val="20000"/>
              </a:spcBef>
              <a:spcAft>
                <a:spcPts val="1200"/>
              </a:spcAft>
              <a:buClr>
                <a:srgbClr val="D4001C"/>
              </a:buClr>
              <a:buFont typeface="Arial" pitchFamily="34" charset="0"/>
              <a:buChar char="•"/>
              <a:defRPr/>
            </a:pPr>
            <a:r>
              <a:rPr lang="en-US" sz="1800" kern="0" dirty="0">
                <a:solidFill>
                  <a:srgbClr val="7F7F7F"/>
                </a:solidFill>
                <a:latin typeface="Arial" charset="0"/>
                <a:ea typeface="ＭＳ Ｐゴシック" pitchFamily="-106" charset="-128"/>
                <a:cs typeface="Arial"/>
              </a:rPr>
              <a:t>Participating agencies have included: </a:t>
            </a:r>
            <a:r>
              <a:rPr lang="en-US" sz="1800" kern="0" dirty="0" smtClean="0">
                <a:solidFill>
                  <a:srgbClr val="7F7F7F"/>
                </a:solidFill>
                <a:latin typeface="Arial" charset="0"/>
                <a:ea typeface="ＭＳ Ｐゴシック" pitchFamily="-106" charset="-128"/>
                <a:cs typeface="Arial"/>
              </a:rPr>
              <a:t/>
            </a:r>
            <a:br>
              <a:rPr lang="en-US" sz="1800" kern="0" dirty="0" smtClean="0">
                <a:solidFill>
                  <a:srgbClr val="7F7F7F"/>
                </a:solidFill>
                <a:latin typeface="Arial" charset="0"/>
                <a:ea typeface="ＭＳ Ｐゴシック" pitchFamily="-106" charset="-128"/>
                <a:cs typeface="Arial"/>
              </a:rPr>
            </a:br>
            <a:r>
              <a:rPr lang="en-US" sz="1800" kern="0" dirty="0" smtClean="0">
                <a:solidFill>
                  <a:srgbClr val="7F7F7F"/>
                </a:solidFill>
                <a:latin typeface="Arial" charset="0"/>
                <a:ea typeface="ＭＳ Ｐゴシック" pitchFamily="-106" charset="-128"/>
                <a:cs typeface="Arial"/>
              </a:rPr>
              <a:t>Deutsch</a:t>
            </a:r>
            <a:r>
              <a:rPr lang="en-US" sz="1800" kern="0" dirty="0">
                <a:solidFill>
                  <a:srgbClr val="7F7F7F"/>
                </a:solidFill>
                <a:latin typeface="Arial" charset="0"/>
                <a:ea typeface="ＭＳ Ｐゴシック" pitchFamily="-106" charset="-128"/>
                <a:cs typeface="Arial"/>
              </a:rPr>
              <a:t>, Leo Burnett, </a:t>
            </a:r>
            <a:r>
              <a:rPr lang="en-US" sz="1800" kern="0" dirty="0" err="1">
                <a:solidFill>
                  <a:srgbClr val="7F7F7F"/>
                </a:solidFill>
                <a:latin typeface="Arial" charset="0"/>
                <a:ea typeface="ＭＳ Ｐゴシック" pitchFamily="-106" charset="-128"/>
                <a:cs typeface="Arial"/>
              </a:rPr>
              <a:t>Omincom</a:t>
            </a:r>
            <a:r>
              <a:rPr lang="en-US" sz="1800" kern="0" dirty="0">
                <a:solidFill>
                  <a:srgbClr val="7F7F7F"/>
                </a:solidFill>
                <a:latin typeface="Arial" charset="0"/>
                <a:ea typeface="ＭＳ Ｐゴシック" pitchFamily="-106" charset="-128"/>
                <a:cs typeface="Arial"/>
              </a:rPr>
              <a:t> Group </a:t>
            </a:r>
            <a:r>
              <a:rPr lang="en-US" sz="1800" kern="0" dirty="0" smtClean="0">
                <a:solidFill>
                  <a:srgbClr val="7F7F7F"/>
                </a:solidFill>
                <a:latin typeface="Arial" charset="0"/>
                <a:ea typeface="ＭＳ Ｐゴシック" pitchFamily="-106" charset="-128"/>
                <a:cs typeface="Arial"/>
              </a:rPr>
              <a:t/>
            </a:r>
            <a:br>
              <a:rPr lang="en-US" sz="1800" kern="0" dirty="0" smtClean="0">
                <a:solidFill>
                  <a:srgbClr val="7F7F7F"/>
                </a:solidFill>
                <a:latin typeface="Arial" charset="0"/>
                <a:ea typeface="ＭＳ Ｐゴシック" pitchFamily="-106" charset="-128"/>
                <a:cs typeface="Arial"/>
              </a:rPr>
            </a:br>
            <a:r>
              <a:rPr lang="en-US" sz="1800" kern="0" dirty="0" smtClean="0">
                <a:solidFill>
                  <a:srgbClr val="7F7F7F"/>
                </a:solidFill>
                <a:latin typeface="Arial" charset="0"/>
                <a:ea typeface="ＭＳ Ｐゴシック" pitchFamily="-106" charset="-128"/>
                <a:cs typeface="Arial"/>
              </a:rPr>
              <a:t>and </a:t>
            </a:r>
            <a:r>
              <a:rPr lang="en-US" sz="1800" kern="0" dirty="0" err="1">
                <a:solidFill>
                  <a:srgbClr val="7F7F7F"/>
                </a:solidFill>
                <a:latin typeface="Arial" charset="0"/>
                <a:ea typeface="ＭＳ Ｐゴシック" pitchFamily="-106" charset="-128"/>
                <a:cs typeface="Arial"/>
              </a:rPr>
              <a:t>Wieden</a:t>
            </a:r>
            <a:r>
              <a:rPr lang="en-US" sz="1800" kern="0" dirty="0">
                <a:solidFill>
                  <a:srgbClr val="7F7F7F"/>
                </a:solidFill>
                <a:latin typeface="Arial" charset="0"/>
                <a:ea typeface="ＭＳ Ｐゴシック" pitchFamily="-106" charset="-128"/>
                <a:cs typeface="Arial"/>
              </a:rPr>
              <a:t> + </a:t>
            </a:r>
            <a:r>
              <a:rPr lang="en-US" sz="1800" kern="0" dirty="0" smtClean="0">
                <a:solidFill>
                  <a:srgbClr val="7F7F7F"/>
                </a:solidFill>
                <a:latin typeface="Arial" charset="0"/>
                <a:ea typeface="ＭＳ Ｐゴシック" pitchFamily="-106" charset="-128"/>
                <a:cs typeface="Arial"/>
              </a:rPr>
              <a:t>Kennedy, CNN, General Mills, FCB, </a:t>
            </a:r>
            <a:endParaRPr lang="en-US" sz="1800" kern="0" dirty="0">
              <a:solidFill>
                <a:srgbClr val="7F7F7F"/>
              </a:solidFill>
              <a:latin typeface="Arial" charset="0"/>
              <a:ea typeface="ＭＳ Ｐゴシック" pitchFamily="-106" charset="-128"/>
              <a:cs typeface="Arial"/>
            </a:endParaRPr>
          </a:p>
          <a:p>
            <a:endParaRPr lang="en-US"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MEMBERSHIP.AAF.ORG/EDUCATION  </a:t>
            </a:r>
            <a:endParaRPr lang="en-US" dirty="0"/>
          </a:p>
        </p:txBody>
      </p:sp>
      <p:sp>
        <p:nvSpPr>
          <p:cNvPr id="5" name="Slide Number Placeholder 4"/>
          <p:cNvSpPr>
            <a:spLocks noGrp="1"/>
          </p:cNvSpPr>
          <p:nvPr>
            <p:ph type="sldNum" sz="quarter" idx="4"/>
          </p:nvPr>
        </p:nvSpPr>
        <p:spPr/>
        <p:txBody>
          <a:bodyPr/>
          <a:lstStyle/>
          <a:p>
            <a:fld id="{C09E9F61-EA11-1044-BA61-99218109AA09}" type="slidenum">
              <a:rPr lang="en-US" smtClean="0"/>
              <a:pPr/>
              <a:t>15</a:t>
            </a:fld>
            <a:endParaRPr lang="en-US" dirty="0"/>
          </a:p>
        </p:txBody>
      </p:sp>
      <p:pic>
        <p:nvPicPr>
          <p:cNvPr id="7" name="Picture 6" descr="Leo Wong Digitas MPMS.png">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6207" y="1840061"/>
            <a:ext cx="8191586" cy="4186008"/>
          </a:xfrm>
          <a:prstGeom prst="rect">
            <a:avLst/>
          </a:prstGeom>
        </p:spPr>
      </p:pic>
      <p:sp>
        <p:nvSpPr>
          <p:cNvPr id="6" name="TextBox 5"/>
          <p:cNvSpPr txBox="1"/>
          <p:nvPr/>
        </p:nvSpPr>
        <p:spPr>
          <a:xfrm>
            <a:off x="394132" y="1087825"/>
            <a:ext cx="8198069" cy="523220"/>
          </a:xfrm>
          <a:prstGeom prst="rect">
            <a:avLst/>
          </a:prstGeom>
          <a:noFill/>
        </p:spPr>
        <p:txBody>
          <a:bodyPr wrap="square" rtlCol="0">
            <a:spAutoFit/>
          </a:bodyPr>
          <a:lstStyle/>
          <a:p>
            <a:r>
              <a:rPr lang="en-US" sz="2800" b="1" dirty="0" smtClean="0"/>
              <a:t>VIDEO: “How MPMS Jumpstarted my Career”</a:t>
            </a:r>
            <a:endParaRPr lang="en-US" sz="2800" b="1" dirty="0"/>
          </a:p>
        </p:txBody>
      </p:sp>
    </p:spTree>
    <p:extLst>
      <p:ext uri="{BB962C8B-B14F-4D97-AF65-F5344CB8AC3E}">
        <p14:creationId xmlns="" xmlns:p14="http://schemas.microsoft.com/office/powerpoint/2010/main" val="310315034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College Chapter Membership Contest</a:t>
            </a:r>
            <a:endParaRPr lang="en-US" dirty="0"/>
          </a:p>
        </p:txBody>
      </p:sp>
      <p:sp>
        <p:nvSpPr>
          <p:cNvPr id="8" name="Content Placeholder 7"/>
          <p:cNvSpPr>
            <a:spLocks noGrp="1"/>
          </p:cNvSpPr>
          <p:nvPr>
            <p:ph idx="1"/>
          </p:nvPr>
        </p:nvSpPr>
        <p:spPr/>
        <p:txBody>
          <a:bodyPr/>
          <a:lstStyle/>
          <a:p>
            <a:pPr>
              <a:buFont typeface="Arial" pitchFamily="34" charset="0"/>
              <a:buChar char="•"/>
            </a:pPr>
            <a:r>
              <a:rPr lang="en-US" dirty="0"/>
              <a:t>Largest Total Chapter Membership</a:t>
            </a:r>
          </a:p>
          <a:p>
            <a:pPr>
              <a:buFont typeface="Arial" pitchFamily="34" charset="0"/>
              <a:buChar char="•"/>
            </a:pPr>
            <a:r>
              <a:rPr lang="en-US" dirty="0"/>
              <a:t>Largest Chapter Membership Growth</a:t>
            </a:r>
          </a:p>
          <a:p>
            <a:endParaRPr lang="en-US" dirty="0"/>
          </a:p>
        </p:txBody>
      </p:sp>
      <p:pic>
        <p:nvPicPr>
          <p:cNvPr id="5" name="Picture 4" descr="Admerica14_UofIL_largest Chapter award.jpg"/>
          <p:cNvPicPr>
            <a:picLocks noChangeAspect="1"/>
          </p:cNvPicPr>
          <p:nvPr/>
        </p:nvPicPr>
        <p:blipFill rotWithShape="1">
          <a:blip r:embed="rId3" cstate="print"/>
          <a:srcRect l="12969" r="18915"/>
          <a:stretch/>
        </p:blipFill>
        <p:spPr>
          <a:xfrm>
            <a:off x="1248631" y="3083278"/>
            <a:ext cx="2964845" cy="2903180"/>
          </a:xfrm>
          <a:prstGeom prst="rect">
            <a:avLst/>
          </a:prstGeom>
        </p:spPr>
      </p:pic>
      <p:pic>
        <p:nvPicPr>
          <p:cNvPr id="4" name="Picture 3" descr="Texas Christian University chapter growth.jpg.jpeg"/>
          <p:cNvPicPr>
            <a:picLocks noChangeAspect="1"/>
          </p:cNvPicPr>
          <p:nvPr/>
        </p:nvPicPr>
        <p:blipFill rotWithShape="1">
          <a:blip r:embed="rId4" cstate="print">
            <a:extLst>
              <a:ext uri="{28A0092B-C50C-407E-A947-70E740481C1C}">
                <a14:useLocalDpi xmlns="" xmlns:a14="http://schemas.microsoft.com/office/drawing/2010/main" val="0"/>
              </a:ext>
            </a:extLst>
          </a:blip>
          <a:srcRect l="17829" r="14425"/>
          <a:stretch/>
        </p:blipFill>
        <p:spPr>
          <a:xfrm>
            <a:off x="4737905" y="3070991"/>
            <a:ext cx="2949224" cy="2903602"/>
          </a:xfrm>
          <a:prstGeom prst="rect">
            <a:avLst/>
          </a:prstGeom>
        </p:spPr>
      </p:pic>
      <p:sp>
        <p:nvSpPr>
          <p:cNvPr id="7" name="Footer Placeholder 6"/>
          <p:cNvSpPr>
            <a:spLocks noGrp="1"/>
          </p:cNvSpPr>
          <p:nvPr>
            <p:ph type="ftr" sz="quarter" idx="10"/>
          </p:nvPr>
        </p:nvSpPr>
        <p:spPr/>
        <p:txBody>
          <a:bodyPr/>
          <a:lstStyle/>
          <a:p>
            <a:pPr>
              <a:defRPr/>
            </a:pPr>
            <a:r>
              <a:rPr lang="en-US" smtClean="0"/>
              <a:t>MEMBERSHIP.AAF.ORG/EDUCATION  </a:t>
            </a:r>
            <a:endParaRPr lang="en-US" dirty="0"/>
          </a:p>
        </p:txBody>
      </p:sp>
      <p:sp>
        <p:nvSpPr>
          <p:cNvPr id="2" name="Slide Number Placeholder 1"/>
          <p:cNvSpPr>
            <a:spLocks noGrp="1"/>
          </p:cNvSpPr>
          <p:nvPr>
            <p:ph type="sldNum" sz="quarter" idx="4"/>
          </p:nvPr>
        </p:nvSpPr>
        <p:spPr/>
        <p:txBody>
          <a:bodyPr/>
          <a:lstStyle/>
          <a:p>
            <a:fld id="{C09E9F61-EA11-1044-BA61-99218109AA09}" type="slidenum">
              <a:rPr lang="en-US" smtClean="0"/>
              <a:pPr/>
              <a:t>16</a:t>
            </a:fld>
            <a:endParaRPr lang="en-US" dirty="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Events</a:t>
            </a:r>
          </a:p>
        </p:txBody>
      </p:sp>
      <p:sp>
        <p:nvSpPr>
          <p:cNvPr id="5" name="Footer Placeholder 4"/>
          <p:cNvSpPr>
            <a:spLocks noGrp="1"/>
          </p:cNvSpPr>
          <p:nvPr>
            <p:ph type="ftr" sz="quarter" idx="10"/>
          </p:nvPr>
        </p:nvSpPr>
        <p:spPr/>
        <p:txBody>
          <a:bodyPr/>
          <a:lstStyle/>
          <a:p>
            <a:pPr>
              <a:defRPr/>
            </a:pPr>
            <a:r>
              <a:rPr lang="en-US" smtClean="0"/>
              <a:t>MEMBERSHIP.AAF.ORG/EDUCATION  </a:t>
            </a:r>
            <a:endParaRPr lang="en-US" dirty="0"/>
          </a:p>
        </p:txBody>
      </p:sp>
      <p:sp>
        <p:nvSpPr>
          <p:cNvPr id="3" name="Slide Number Placeholder 2"/>
          <p:cNvSpPr>
            <a:spLocks noGrp="1"/>
          </p:cNvSpPr>
          <p:nvPr>
            <p:ph type="sldNum" sz="quarter" idx="4"/>
          </p:nvPr>
        </p:nvSpPr>
        <p:spPr/>
        <p:txBody>
          <a:bodyPr/>
          <a:lstStyle/>
          <a:p>
            <a:fld id="{C09E9F61-EA11-1044-BA61-99218109AA09}" type="slidenum">
              <a:rPr lang="en-US" smtClean="0"/>
              <a:pPr/>
              <a:t>17</a:t>
            </a:fld>
            <a:endParaRPr lang="en-US" dirty="0"/>
          </a:p>
        </p:txBody>
      </p:sp>
      <p:pic>
        <p:nvPicPr>
          <p:cNvPr id="6" name="Picture 5" descr="MCF_200x100.jpg"/>
          <p:cNvPicPr>
            <a:picLocks noChangeAspect="1"/>
          </p:cNvPicPr>
          <p:nvPr/>
        </p:nvPicPr>
        <p:blipFill>
          <a:blip r:embed="rId3" cstate="print"/>
          <a:stretch>
            <a:fillRect/>
          </a:stretch>
        </p:blipFill>
        <p:spPr>
          <a:xfrm>
            <a:off x="4139761" y="819795"/>
            <a:ext cx="2544818" cy="1182415"/>
          </a:xfrm>
          <a:prstGeom prst="rect">
            <a:avLst/>
          </a:prstGeom>
        </p:spPr>
      </p:pic>
      <p:pic>
        <p:nvPicPr>
          <p:cNvPr id="7" name="Picture 6" descr="SCA_200x100.jpg"/>
          <p:cNvPicPr>
            <a:picLocks noChangeAspect="1"/>
          </p:cNvPicPr>
          <p:nvPr/>
        </p:nvPicPr>
        <p:blipFill>
          <a:blip r:embed="rId4" cstate="print"/>
          <a:stretch>
            <a:fillRect/>
          </a:stretch>
        </p:blipFill>
        <p:spPr>
          <a:xfrm>
            <a:off x="6763420" y="843456"/>
            <a:ext cx="2128332" cy="1064166"/>
          </a:xfrm>
          <a:prstGeom prst="rect">
            <a:avLst/>
          </a:prstGeom>
        </p:spPr>
      </p:pic>
      <p:sp>
        <p:nvSpPr>
          <p:cNvPr id="4" name="Content Placeholder 3"/>
          <p:cNvSpPr>
            <a:spLocks noGrp="1"/>
          </p:cNvSpPr>
          <p:nvPr>
            <p:ph idx="1"/>
          </p:nvPr>
        </p:nvSpPr>
        <p:spPr>
          <a:xfrm>
            <a:off x="457200" y="1770944"/>
            <a:ext cx="8418786" cy="4477456"/>
          </a:xfrm>
        </p:spPr>
        <p:txBody>
          <a:bodyPr/>
          <a:lstStyle/>
          <a:p>
            <a:pPr marL="0" indent="0" eaLnBrk="1" hangingPunct="1">
              <a:buNone/>
              <a:defRPr/>
            </a:pPr>
            <a:r>
              <a:rPr lang="en-US" b="1" dirty="0">
                <a:latin typeface="Arial" charset="0"/>
              </a:rPr>
              <a:t>Mosaic Career Fairs</a:t>
            </a:r>
          </a:p>
          <a:p>
            <a:pPr lvl="1" eaLnBrk="1" hangingPunct="1">
              <a:defRPr/>
            </a:pPr>
            <a:r>
              <a:rPr lang="en-US" dirty="0"/>
              <a:t>Resume reviews, portfolio critiques, professional development </a:t>
            </a:r>
            <a:r>
              <a:rPr lang="en-US" dirty="0" smtClean="0"/>
              <a:t>seminars and </a:t>
            </a:r>
            <a:r>
              <a:rPr lang="en-US" dirty="0"/>
              <a:t>panel </a:t>
            </a:r>
            <a:r>
              <a:rPr lang="en-US" dirty="0" smtClean="0"/>
              <a:t>discussions</a:t>
            </a:r>
            <a:endParaRPr lang="en-US" dirty="0"/>
          </a:p>
          <a:p>
            <a:pPr lvl="2" eaLnBrk="1" hangingPunct="1">
              <a:buFont typeface="Arial" pitchFamily="34" charset="0"/>
              <a:buChar char="•"/>
              <a:defRPr/>
            </a:pPr>
            <a:r>
              <a:rPr lang="en-US" dirty="0" smtClean="0">
                <a:latin typeface="Arial" charset="0"/>
              </a:rPr>
              <a:t>New York City: FCB Mosaic Career Fair</a:t>
            </a:r>
          </a:p>
          <a:p>
            <a:pPr lvl="2" eaLnBrk="1" hangingPunct="1">
              <a:buFont typeface="Arial" pitchFamily="34" charset="0"/>
              <a:buChar char="•"/>
              <a:defRPr/>
            </a:pPr>
            <a:r>
              <a:rPr lang="en-US" dirty="0" smtClean="0">
                <a:latin typeface="Arial" charset="0"/>
              </a:rPr>
              <a:t>Chicago: Leo Burnett Mosaic Career Fair </a:t>
            </a:r>
            <a:r>
              <a:rPr lang="en-US" dirty="0">
                <a:latin typeface="Arial" charset="0"/>
              </a:rPr>
              <a:t/>
            </a:r>
            <a:br>
              <a:rPr lang="en-US" dirty="0">
                <a:latin typeface="Arial" charset="0"/>
              </a:rPr>
            </a:br>
            <a:endParaRPr lang="en-US" dirty="0">
              <a:latin typeface="Arial" charset="0"/>
            </a:endParaRPr>
          </a:p>
          <a:p>
            <a:pPr marL="0" indent="0" eaLnBrk="1" hangingPunct="1">
              <a:lnSpc>
                <a:spcPct val="90000"/>
              </a:lnSpc>
              <a:buNone/>
              <a:defRPr/>
            </a:pPr>
            <a:r>
              <a:rPr lang="en-US" b="1" dirty="0">
                <a:latin typeface="Arial" charset="0"/>
              </a:rPr>
              <a:t>Insight/Interaction: Student Conference on Advertising</a:t>
            </a:r>
          </a:p>
          <a:p>
            <a:pPr lvl="1" eaLnBrk="1" hangingPunct="1">
              <a:lnSpc>
                <a:spcPct val="90000"/>
              </a:lnSpc>
              <a:defRPr/>
            </a:pPr>
            <a:r>
              <a:rPr lang="en-US" dirty="0"/>
              <a:t>Professional development opportunities</a:t>
            </a:r>
          </a:p>
          <a:p>
            <a:pPr lvl="1" eaLnBrk="1" hangingPunct="1">
              <a:lnSpc>
                <a:spcPct val="90000"/>
              </a:lnSpc>
              <a:defRPr/>
            </a:pPr>
            <a:r>
              <a:rPr lang="en-US" dirty="0" smtClean="0">
                <a:latin typeface="Arial" charset="0"/>
              </a:rPr>
              <a:t>Industry networking</a:t>
            </a:r>
            <a:endParaRPr lang="en-US" dirty="0">
              <a:latin typeface="Arial" charset="0"/>
            </a:endParaRPr>
          </a:p>
          <a:p>
            <a:pPr lvl="1" eaLnBrk="1" hangingPunct="1">
              <a:lnSpc>
                <a:spcPct val="90000"/>
              </a:lnSpc>
              <a:defRPr/>
            </a:pPr>
            <a:r>
              <a:rPr lang="en-US" dirty="0">
                <a:latin typeface="Arial" charset="0"/>
              </a:rPr>
              <a:t>Advertising industry market news and trends</a:t>
            </a:r>
          </a:p>
          <a:p>
            <a:pPr lvl="1" eaLnBrk="1" hangingPunct="1">
              <a:lnSpc>
                <a:spcPct val="90000"/>
              </a:lnSpc>
              <a:defRPr/>
            </a:pPr>
            <a:r>
              <a:rPr lang="en-US" dirty="0" smtClean="0">
                <a:latin typeface="Arial" charset="0"/>
              </a:rPr>
              <a:t>Recruiters’ Expo</a:t>
            </a:r>
            <a:endParaRPr lang="en-US" dirty="0">
              <a:latin typeface="Arial"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Events, continued </a:t>
            </a:r>
            <a:endParaRPr lang="en-US" sz="2400" i="1" dirty="0" smtClean="0"/>
          </a:p>
        </p:txBody>
      </p:sp>
      <p:sp>
        <p:nvSpPr>
          <p:cNvPr id="3" name="Content Placeholder 2"/>
          <p:cNvSpPr>
            <a:spLocks noGrp="1"/>
          </p:cNvSpPr>
          <p:nvPr>
            <p:ph idx="1"/>
          </p:nvPr>
        </p:nvSpPr>
        <p:spPr>
          <a:xfrm>
            <a:off x="457200" y="1770944"/>
            <a:ext cx="8242300" cy="4477456"/>
          </a:xfrm>
        </p:spPr>
        <p:txBody>
          <a:bodyPr/>
          <a:lstStyle/>
          <a:p>
            <a:pPr marL="0" indent="0" eaLnBrk="1" hangingPunct="1">
              <a:buNone/>
              <a:defRPr/>
            </a:pPr>
            <a:r>
              <a:rPr lang="en-US" b="1" dirty="0" smtClean="0">
                <a:latin typeface="Arial" charset="0"/>
              </a:rPr>
              <a:t>ADMERICA, AAF’s National Conference</a:t>
            </a:r>
          </a:p>
          <a:p>
            <a:pPr lvl="1" eaLnBrk="1" hangingPunct="1">
              <a:buFont typeface="Arial" charset="0"/>
              <a:buChar char="•"/>
              <a:defRPr/>
            </a:pPr>
            <a:r>
              <a:rPr lang="en-US" dirty="0" smtClean="0"/>
              <a:t>Provides a forum for all issues that concern constituents of the advertising industry</a:t>
            </a:r>
          </a:p>
          <a:p>
            <a:pPr lvl="1" eaLnBrk="1" hangingPunct="1">
              <a:buFont typeface="Arial" charset="0"/>
              <a:buChar char="•"/>
              <a:defRPr/>
            </a:pPr>
            <a:r>
              <a:rPr lang="en-US" dirty="0" smtClean="0">
                <a:latin typeface="Arial" charset="0"/>
              </a:rPr>
              <a:t>Networking with over 1,000 advertising professionals from local and national advertising agencies, client companies and media companies</a:t>
            </a:r>
          </a:p>
          <a:p>
            <a:pPr lvl="1" eaLnBrk="1" hangingPunct="1">
              <a:buFont typeface="Arial" charset="0"/>
              <a:buChar char="•"/>
              <a:defRPr/>
            </a:pPr>
            <a:r>
              <a:rPr lang="en-US" dirty="0" smtClean="0">
                <a:latin typeface="Arial" charset="0"/>
              </a:rPr>
              <a:t>Activities include influential keynote speakers, professional development workshops, club management workshops and peer relationship building</a:t>
            </a:r>
          </a:p>
          <a:p>
            <a:pPr>
              <a:buFont typeface="Wingdings" pitchFamily="2" charset="2"/>
              <a:buNone/>
              <a:defRPr/>
            </a:pPr>
            <a:endParaRPr lang="en-US" dirty="0" smtClean="0">
              <a:latin typeface="Arial" charset="0"/>
            </a:endParaRPr>
          </a:p>
        </p:txBody>
      </p:sp>
      <p:pic>
        <p:nvPicPr>
          <p:cNvPr id="6" name="Picture 5" descr="ADMERICA_website_screenshot.jpg"/>
          <p:cNvPicPr>
            <a:picLocks noChangeAspect="1"/>
          </p:cNvPicPr>
          <p:nvPr/>
        </p:nvPicPr>
        <p:blipFill rotWithShape="1">
          <a:blip r:embed="rId3" cstate="print">
            <a:extLst>
              <a:ext uri="{28A0092B-C50C-407E-A947-70E740481C1C}">
                <a14:useLocalDpi xmlns="" xmlns:a14="http://schemas.microsoft.com/office/drawing/2010/main" val="0"/>
              </a:ext>
            </a:extLst>
          </a:blip>
          <a:srcRect t="1520" b="76219"/>
          <a:stretch/>
        </p:blipFill>
        <p:spPr>
          <a:xfrm>
            <a:off x="4403846" y="5070162"/>
            <a:ext cx="3619500" cy="993745"/>
          </a:xfrm>
          <a:prstGeom prst="rect">
            <a:avLst/>
          </a:prstGeom>
        </p:spPr>
      </p:pic>
      <p:sp>
        <p:nvSpPr>
          <p:cNvPr id="7" name="Footer Placeholder 6"/>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18</a:t>
            </a:fld>
            <a:endParaRPr lang="en-US"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Career Resources</a:t>
            </a:r>
          </a:p>
        </p:txBody>
      </p:sp>
      <p:sp>
        <p:nvSpPr>
          <p:cNvPr id="3" name="Content Placeholder 2"/>
          <p:cNvSpPr>
            <a:spLocks noGrp="1"/>
          </p:cNvSpPr>
          <p:nvPr>
            <p:ph idx="1"/>
          </p:nvPr>
        </p:nvSpPr>
        <p:spPr>
          <a:xfrm>
            <a:off x="457200" y="1770944"/>
            <a:ext cx="4855633" cy="4477456"/>
          </a:xfrm>
        </p:spPr>
        <p:txBody>
          <a:bodyPr/>
          <a:lstStyle/>
          <a:p>
            <a:pPr marL="0" indent="0" eaLnBrk="1" hangingPunct="1">
              <a:buNone/>
              <a:defRPr/>
            </a:pPr>
            <a:r>
              <a:rPr lang="en-US" b="1" dirty="0" smtClean="0">
                <a:latin typeface="Arial" charset="0"/>
              </a:rPr>
              <a:t>AAF Job Bank</a:t>
            </a:r>
          </a:p>
          <a:p>
            <a:pPr lvl="1" eaLnBrk="1" hangingPunct="1">
              <a:defRPr/>
            </a:pPr>
            <a:r>
              <a:rPr lang="en-US" dirty="0" smtClean="0"/>
              <a:t>Offers hundreds of active advertising and communications jobs and internships from over 800 registered employers</a:t>
            </a:r>
          </a:p>
          <a:p>
            <a:pPr marL="0" indent="0">
              <a:buNone/>
              <a:defRPr/>
            </a:pPr>
            <a:r>
              <a:rPr lang="en-US" b="1" dirty="0" smtClean="0"/>
              <a:t>AAF </a:t>
            </a:r>
            <a:r>
              <a:rPr lang="en-US" b="1" dirty="0" err="1" smtClean="0"/>
              <a:t>SmartBrief</a:t>
            </a:r>
            <a:endParaRPr lang="en-US" b="1" dirty="0" smtClean="0"/>
          </a:p>
          <a:p>
            <a:pPr lvl="1">
              <a:defRPr/>
            </a:pPr>
            <a:r>
              <a:rPr lang="en-US" dirty="0" smtClean="0"/>
              <a:t>Summarizes advertising news that really matters into one source for students to keep abreast on industry and market trends</a:t>
            </a:r>
          </a:p>
        </p:txBody>
      </p:sp>
      <p:pic>
        <p:nvPicPr>
          <p:cNvPr id="5" name="Picture 4" descr="AAF_SmartBrief_screenshot.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8819" y="1114778"/>
            <a:ext cx="3101986" cy="4854222"/>
          </a:xfrm>
          <a:prstGeom prst="rect">
            <a:avLst/>
          </a:prstGeom>
          <a:ln>
            <a:solidFill>
              <a:srgbClr val="00477A"/>
            </a:solidFill>
          </a:ln>
        </p:spPr>
      </p:pic>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19</a:t>
            </a:fld>
            <a:endParaRPr lang="en-US"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What is the American Advertising Federation?</a:t>
            </a:r>
            <a:endParaRPr lang="en-US" sz="2800" dirty="0"/>
          </a:p>
        </p:txBody>
      </p:sp>
      <p:sp>
        <p:nvSpPr>
          <p:cNvPr id="3" name="Content Placeholder 2"/>
          <p:cNvSpPr>
            <a:spLocks noGrp="1"/>
          </p:cNvSpPr>
          <p:nvPr>
            <p:ph idx="1"/>
          </p:nvPr>
        </p:nvSpPr>
        <p:spPr/>
        <p:txBody>
          <a:bodyPr/>
          <a:lstStyle/>
          <a:p>
            <a:pPr marL="0" indent="0">
              <a:buNone/>
            </a:pPr>
            <a:r>
              <a:rPr lang="en-US" sz="2000" dirty="0">
                <a:solidFill>
                  <a:schemeClr val="tx2">
                    <a:lumMod val="50000"/>
                  </a:schemeClr>
                </a:solidFill>
              </a:rPr>
              <a:t>The </a:t>
            </a:r>
            <a:r>
              <a:rPr lang="en-US" sz="2000" dirty="0" smtClean="0">
                <a:solidFill>
                  <a:schemeClr val="tx2">
                    <a:lumMod val="50000"/>
                  </a:schemeClr>
                </a:solidFill>
              </a:rPr>
              <a:t>AAF is </a:t>
            </a:r>
            <a:r>
              <a:rPr lang="en-US" sz="2000" dirty="0">
                <a:solidFill>
                  <a:schemeClr val="tx2">
                    <a:lumMod val="50000"/>
                  </a:schemeClr>
                </a:solidFill>
              </a:rPr>
              <a:t>“the </a:t>
            </a:r>
            <a:r>
              <a:rPr lang="en-US" sz="2000" dirty="0" smtClean="0">
                <a:solidFill>
                  <a:schemeClr val="tx2">
                    <a:lumMod val="50000"/>
                  </a:schemeClr>
                </a:solidFill>
              </a:rPr>
              <a:t>Unifying Voice </a:t>
            </a:r>
            <a:r>
              <a:rPr lang="en-US" sz="2000" dirty="0">
                <a:solidFill>
                  <a:schemeClr val="tx2">
                    <a:lumMod val="50000"/>
                  </a:schemeClr>
                </a:solidFill>
              </a:rPr>
              <a:t>for </a:t>
            </a:r>
            <a:r>
              <a:rPr lang="en-US" sz="2000" dirty="0" smtClean="0">
                <a:solidFill>
                  <a:schemeClr val="tx2">
                    <a:lumMod val="50000"/>
                  </a:schemeClr>
                </a:solidFill>
              </a:rPr>
              <a:t>Advertising”. </a:t>
            </a:r>
            <a:r>
              <a:rPr lang="en-US" sz="2000" dirty="0">
                <a:solidFill>
                  <a:schemeClr val="tx2">
                    <a:lumMod val="50000"/>
                  </a:schemeClr>
                </a:solidFill>
              </a:rPr>
              <a:t>Headquartered in Washington, </a:t>
            </a:r>
            <a:r>
              <a:rPr lang="en-US" sz="2000" dirty="0" smtClean="0">
                <a:solidFill>
                  <a:schemeClr val="tx2">
                    <a:lumMod val="50000"/>
                  </a:schemeClr>
                </a:solidFill>
              </a:rPr>
              <a:t>DC, </a:t>
            </a:r>
            <a:r>
              <a:rPr lang="en-US" sz="2000" dirty="0">
                <a:solidFill>
                  <a:schemeClr val="tx2">
                    <a:lumMod val="50000"/>
                  </a:schemeClr>
                </a:solidFill>
              </a:rPr>
              <a:t>the </a:t>
            </a:r>
            <a:r>
              <a:rPr lang="en-US" sz="2000" dirty="0" smtClean="0">
                <a:solidFill>
                  <a:schemeClr val="tx2">
                    <a:lumMod val="50000"/>
                  </a:schemeClr>
                </a:solidFill>
              </a:rPr>
              <a:t>AAF is </a:t>
            </a:r>
            <a:r>
              <a:rPr lang="en-US" sz="2000" dirty="0">
                <a:solidFill>
                  <a:schemeClr val="tx2">
                    <a:lumMod val="50000"/>
                  </a:schemeClr>
                </a:solidFill>
              </a:rPr>
              <a:t>a professional organization that represents over 40,000 members.</a:t>
            </a:r>
          </a:p>
          <a:p>
            <a:pPr marL="0" indent="0">
              <a:buNone/>
            </a:pPr>
            <a:r>
              <a:rPr lang="en-US" sz="2000" dirty="0">
                <a:solidFill>
                  <a:schemeClr val="tx2">
                    <a:lumMod val="50000"/>
                  </a:schemeClr>
                </a:solidFill>
              </a:rPr>
              <a:t>The AAF creates a united force in advertising </a:t>
            </a:r>
            <a:r>
              <a:rPr lang="en-US" sz="2000" dirty="0" smtClean="0">
                <a:solidFill>
                  <a:schemeClr val="tx2">
                    <a:lumMod val="50000"/>
                  </a:schemeClr>
                </a:solidFill>
              </a:rPr>
              <a:t>by combining </a:t>
            </a:r>
            <a:r>
              <a:rPr lang="en-US" sz="2000" dirty="0">
                <a:solidFill>
                  <a:schemeClr val="tx2">
                    <a:lumMod val="50000"/>
                  </a:schemeClr>
                </a:solidFill>
              </a:rPr>
              <a:t>the </a:t>
            </a:r>
            <a:r>
              <a:rPr lang="en-US" sz="2000" dirty="0" smtClean="0">
                <a:solidFill>
                  <a:schemeClr val="tx2">
                    <a:lumMod val="50000"/>
                  </a:schemeClr>
                </a:solidFill>
              </a:rPr>
              <a:t>strengths </a:t>
            </a:r>
            <a:r>
              <a:rPr lang="en-US" sz="2000" dirty="0">
                <a:solidFill>
                  <a:schemeClr val="tx2">
                    <a:lumMod val="50000"/>
                  </a:schemeClr>
                </a:solidFill>
              </a:rPr>
              <a:t>of major corporations, advertisers</a:t>
            </a:r>
            <a:r>
              <a:rPr lang="en-US" sz="2000" dirty="0" smtClean="0">
                <a:solidFill>
                  <a:schemeClr val="tx2">
                    <a:lumMod val="50000"/>
                  </a:schemeClr>
                </a:solidFill>
              </a:rPr>
              <a:t>, advertising </a:t>
            </a:r>
            <a:r>
              <a:rPr lang="en-US" sz="2000" dirty="0">
                <a:solidFill>
                  <a:schemeClr val="tx2">
                    <a:lumMod val="50000"/>
                  </a:schemeClr>
                </a:solidFill>
              </a:rPr>
              <a:t>agencies, media companies, local </a:t>
            </a:r>
            <a:r>
              <a:rPr lang="en-US" sz="2000" dirty="0" smtClean="0">
                <a:solidFill>
                  <a:schemeClr val="tx2">
                    <a:lumMod val="50000"/>
                  </a:schemeClr>
                </a:solidFill>
              </a:rPr>
              <a:t>advertising federations </a:t>
            </a:r>
            <a:r>
              <a:rPr lang="en-US" sz="2000" dirty="0">
                <a:solidFill>
                  <a:schemeClr val="tx2">
                    <a:lumMod val="50000"/>
                  </a:schemeClr>
                </a:solidFill>
              </a:rPr>
              <a:t>and college chapters. </a:t>
            </a:r>
          </a:p>
          <a:p>
            <a:pPr marL="0" indent="0">
              <a:buNone/>
            </a:pPr>
            <a:r>
              <a:rPr lang="en-US" sz="2000" dirty="0" smtClean="0">
                <a:solidFill>
                  <a:schemeClr val="tx2">
                    <a:lumMod val="50000"/>
                  </a:schemeClr>
                </a:solidFill>
              </a:rPr>
              <a:t>There </a:t>
            </a:r>
            <a:r>
              <a:rPr lang="en-US" sz="2000" dirty="0">
                <a:solidFill>
                  <a:schemeClr val="tx2">
                    <a:lumMod val="50000"/>
                  </a:schemeClr>
                </a:solidFill>
              </a:rPr>
              <a:t>are currently </a:t>
            </a:r>
            <a:r>
              <a:rPr lang="en-US" sz="2000" dirty="0" smtClean="0">
                <a:solidFill>
                  <a:schemeClr val="tx2">
                    <a:lumMod val="50000"/>
                  </a:schemeClr>
                </a:solidFill>
              </a:rPr>
              <a:t>over 200 </a:t>
            </a:r>
            <a:r>
              <a:rPr lang="en-US" sz="2000" dirty="0">
                <a:solidFill>
                  <a:schemeClr val="tx2">
                    <a:lumMod val="50000"/>
                  </a:schemeClr>
                </a:solidFill>
              </a:rPr>
              <a:t>college chapters on </a:t>
            </a:r>
            <a:r>
              <a:rPr lang="en-US" sz="2000" dirty="0" smtClean="0">
                <a:solidFill>
                  <a:schemeClr val="tx2">
                    <a:lumMod val="50000"/>
                  </a:schemeClr>
                </a:solidFill>
              </a:rPr>
              <a:t>campuses </a:t>
            </a:r>
            <a:r>
              <a:rPr lang="en-US" sz="2000" dirty="0">
                <a:solidFill>
                  <a:schemeClr val="tx2">
                    <a:lumMod val="50000"/>
                  </a:schemeClr>
                </a:solidFill>
              </a:rPr>
              <a:t>throughout the United States.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2</a:t>
            </a:fld>
            <a:endParaRPr lang="en-US"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College</a:t>
            </a:r>
            <a:endParaRPr lang="en-US" dirty="0"/>
          </a:p>
        </p:txBody>
      </p:sp>
      <p:sp>
        <p:nvSpPr>
          <p:cNvPr id="3" name="Content Placeholder 2"/>
          <p:cNvSpPr>
            <a:spLocks noGrp="1"/>
          </p:cNvSpPr>
          <p:nvPr>
            <p:ph idx="1"/>
          </p:nvPr>
        </p:nvSpPr>
        <p:spPr/>
        <p:txBody>
          <a:bodyPr/>
          <a:lstStyle/>
          <a:p>
            <a:pPr marL="0" indent="0">
              <a:buNone/>
            </a:pPr>
            <a:r>
              <a:rPr lang="en-US" b="1" dirty="0" smtClean="0"/>
              <a:t>Ad 2</a:t>
            </a:r>
          </a:p>
          <a:p>
            <a:pPr lvl="1"/>
            <a:r>
              <a:rPr lang="en-US" dirty="0" smtClean="0"/>
              <a:t>National network of local advertising federations whose members are age 32 and younger</a:t>
            </a:r>
          </a:p>
          <a:p>
            <a:pPr lvl="1"/>
            <a:r>
              <a:rPr lang="en-US" dirty="0" smtClean="0"/>
              <a:t>Gives young professionals a chance to interact with their peers and help bridge the gap between college graduation and entry into the professional world by providing professional development and public service programs</a:t>
            </a:r>
          </a:p>
          <a:p>
            <a:pPr lvl="1"/>
            <a:r>
              <a:rPr lang="en-US" dirty="0" smtClean="0"/>
              <a:t>Ad 2 has 25 clubs, representing over 1,000 members</a:t>
            </a:r>
          </a:p>
          <a:p>
            <a:pPr marL="0" indent="0">
              <a:buNone/>
            </a:pPr>
            <a:r>
              <a:rPr lang="en-US" b="1" dirty="0" smtClean="0"/>
              <a:t>Professional Ad Clubs</a:t>
            </a:r>
          </a:p>
          <a:p>
            <a:pPr lvl="1"/>
            <a:r>
              <a:rPr lang="en-US" dirty="0" smtClean="0"/>
              <a:t>Ad Clubs offer benefits in addition to the national membership opportunities and have a separate fee structure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549788" y="383275"/>
            <a:ext cx="1823757" cy="1123950"/>
          </a:xfrm>
          <a:prstGeom prst="rect">
            <a:avLst/>
          </a:prstGeom>
          <a:noFill/>
          <a:ln w="28575">
            <a:noFill/>
            <a:miter lim="800000"/>
            <a:headEnd/>
            <a:tailEnd/>
          </a:ln>
          <a:effectLst>
            <a:outerShdw dist="12700" dir="8100000" algn="ctr" rotWithShape="0">
              <a:srgbClr val="FFFFFF">
                <a:alpha val="75000"/>
              </a:srgbClr>
            </a:outerShdw>
          </a:effectLst>
        </p:spPr>
      </p:pic>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20</a:t>
            </a:fld>
            <a:endParaRPr lang="en-US"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 Image.PNG"/>
          <p:cNvPicPr>
            <a:picLocks noGrp="1" noChangeAspect="1"/>
          </p:cNvPicPr>
          <p:nvPr>
            <p:ph idx="1"/>
          </p:nvPr>
        </p:nvPicPr>
        <p:blipFill rotWithShape="1">
          <a:blip r:embed="rId3" cstate="print"/>
          <a:srcRect t="-2812" b="-2958"/>
          <a:stretch/>
        </p:blipFill>
        <p:spPr>
          <a:xfrm>
            <a:off x="986790" y="990600"/>
            <a:ext cx="7170420" cy="5311422"/>
          </a:xfrm>
        </p:spPr>
      </p:pic>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2" name="Slide Number Placeholder 1"/>
          <p:cNvSpPr>
            <a:spLocks noGrp="1"/>
          </p:cNvSpPr>
          <p:nvPr>
            <p:ph type="sldNum" sz="quarter" idx="4"/>
          </p:nvPr>
        </p:nvSpPr>
        <p:spPr/>
        <p:txBody>
          <a:bodyPr/>
          <a:lstStyle/>
          <a:p>
            <a:fld id="{C09E9F61-EA11-1044-BA61-99218109AA09}" type="slidenum">
              <a:rPr lang="en-US" smtClean="0"/>
              <a:pPr/>
              <a:t>21</a:t>
            </a:fld>
            <a:endParaRPr lang="en-US" dirty="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Mosaic Center &amp; Education </a:t>
            </a:r>
            <a:r>
              <a:rPr lang="en-US" dirty="0" smtClean="0"/>
              <a:t>Services</a:t>
            </a:r>
            <a:endParaRPr lang="en-US" dirty="0"/>
          </a:p>
        </p:txBody>
      </p:sp>
      <p:sp>
        <p:nvSpPr>
          <p:cNvPr id="3" name="Content Placeholder 2"/>
          <p:cNvSpPr>
            <a:spLocks noGrp="1"/>
          </p:cNvSpPr>
          <p:nvPr>
            <p:ph idx="1"/>
          </p:nvPr>
        </p:nvSpPr>
        <p:spPr/>
        <p:txBody>
          <a:bodyPr/>
          <a:lstStyle/>
          <a:p>
            <a:pPr marL="0" indent="0">
              <a:buNone/>
            </a:pPr>
            <a:r>
              <a:rPr lang="en-US" sz="2000" b="1" dirty="0" smtClean="0"/>
              <a:t>Melissa Wong: </a:t>
            </a:r>
            <a:r>
              <a:rPr lang="en-US" sz="2000" dirty="0" smtClean="0">
                <a:solidFill>
                  <a:srgbClr val="7F7F7F"/>
                </a:solidFill>
                <a:hlinkClick r:id="rId3"/>
              </a:rPr>
              <a:t>mwong@aaf.org</a:t>
            </a:r>
            <a:r>
              <a:rPr lang="en-US" sz="2000" dirty="0" smtClean="0">
                <a:solidFill>
                  <a:srgbClr val="7F7F7F"/>
                </a:solidFill>
              </a:rPr>
              <a:t/>
            </a:r>
            <a:br>
              <a:rPr lang="en-US" sz="2000" dirty="0" smtClean="0">
                <a:solidFill>
                  <a:srgbClr val="7F7F7F"/>
                </a:solidFill>
              </a:rPr>
            </a:br>
            <a:r>
              <a:rPr lang="en-US" sz="1800" i="1" dirty="0" smtClean="0">
                <a:solidFill>
                  <a:schemeClr val="bg2"/>
                </a:solidFill>
              </a:rPr>
              <a:t>Assistant Vice President, Mosaic Center and Education Services</a:t>
            </a:r>
            <a:endParaRPr lang="en-US" sz="1800" i="1" dirty="0">
              <a:solidFill>
                <a:schemeClr val="bg2"/>
              </a:solidFill>
            </a:endParaRPr>
          </a:p>
          <a:p>
            <a:pPr marL="0" indent="0">
              <a:buNone/>
            </a:pPr>
            <a:r>
              <a:rPr lang="en-US" sz="2000" b="1" dirty="0" smtClean="0"/>
              <a:t>Kai Jones: </a:t>
            </a:r>
            <a:r>
              <a:rPr lang="en-US" sz="2000" dirty="0" smtClean="0">
                <a:hlinkClick r:id="rId4"/>
              </a:rPr>
              <a:t>kjones@aaf.org</a:t>
            </a:r>
            <a:r>
              <a:rPr lang="en-US" sz="2000" dirty="0" smtClean="0"/>
              <a:t/>
            </a:r>
            <a:br>
              <a:rPr lang="en-US" sz="2000" dirty="0" smtClean="0"/>
            </a:br>
            <a:r>
              <a:rPr lang="en-US" sz="1800" i="1" dirty="0" smtClean="0">
                <a:solidFill>
                  <a:schemeClr val="bg2"/>
                </a:solidFill>
              </a:rPr>
              <a:t>Program Manager, Mosaic Center and Education Services</a:t>
            </a:r>
            <a:endParaRPr lang="en-US" sz="1800" i="1" dirty="0">
              <a:solidFill>
                <a:schemeClr val="bg2"/>
              </a:solidFill>
            </a:endParaRPr>
          </a:p>
          <a:p>
            <a:pPr marL="0" indent="0">
              <a:buNone/>
            </a:pPr>
            <a:r>
              <a:rPr lang="en-US" sz="2000" b="1" dirty="0" smtClean="0"/>
              <a:t>Laetitia Brock: </a:t>
            </a:r>
            <a:r>
              <a:rPr lang="en-US" sz="2000" dirty="0" smtClean="0">
                <a:hlinkClick r:id="rId5"/>
              </a:rPr>
              <a:t>lbrock@aaf.org</a:t>
            </a:r>
            <a:r>
              <a:rPr lang="en-US" sz="2000" dirty="0" smtClean="0"/>
              <a:t/>
            </a:r>
            <a:br>
              <a:rPr lang="en-US" sz="2000" dirty="0" smtClean="0"/>
            </a:br>
            <a:r>
              <a:rPr lang="en-US" sz="1800" i="1" dirty="0" smtClean="0">
                <a:solidFill>
                  <a:schemeClr val="bg2"/>
                </a:solidFill>
              </a:rPr>
              <a:t>Program Manager, Mosaic Center and Education Services</a:t>
            </a:r>
            <a:endParaRPr lang="en-US" sz="1800" i="1" dirty="0">
              <a:solidFill>
                <a:schemeClr val="bg2"/>
              </a:solidFill>
            </a:endParaRPr>
          </a:p>
          <a:p>
            <a:pPr marL="0" indent="0">
              <a:buNone/>
            </a:pPr>
            <a:r>
              <a:rPr lang="en-US" sz="2000" b="1" dirty="0" smtClean="0"/>
              <a:t>Morgan McDaniel: </a:t>
            </a:r>
            <a:r>
              <a:rPr lang="en-US" sz="2000" dirty="0" smtClean="0">
                <a:hlinkClick r:id="rId6"/>
              </a:rPr>
              <a:t>mmcdaniel@aaf.org</a:t>
            </a:r>
            <a:r>
              <a:rPr lang="en-US" sz="2000" dirty="0" smtClean="0"/>
              <a:t/>
            </a:r>
            <a:br>
              <a:rPr lang="en-US" sz="2000" dirty="0" smtClean="0"/>
            </a:br>
            <a:r>
              <a:rPr lang="en-US" sz="1800" i="1" dirty="0" smtClean="0">
                <a:solidFill>
                  <a:schemeClr val="bg2"/>
                </a:solidFill>
              </a:rPr>
              <a:t>Assistant Program Manager, Mosaic Center and Education Services</a:t>
            </a:r>
          </a:p>
          <a:p>
            <a:pPr marL="0" indent="0">
              <a:buNone/>
            </a:pPr>
            <a:r>
              <a:rPr lang="en-US" sz="2000" b="1" dirty="0" smtClean="0">
                <a:solidFill>
                  <a:schemeClr val="accent1"/>
                </a:solidFill>
              </a:rPr>
              <a:t>Email</a:t>
            </a:r>
            <a:r>
              <a:rPr lang="en-US" sz="2000" b="1" dirty="0">
                <a:solidFill>
                  <a:schemeClr val="accent1"/>
                </a:solidFill>
              </a:rPr>
              <a:t>: </a:t>
            </a:r>
            <a:r>
              <a:rPr lang="en-US" sz="2000" dirty="0">
                <a:solidFill>
                  <a:schemeClr val="accent1"/>
                </a:solidFill>
                <a:hlinkClick r:id="rId7"/>
              </a:rPr>
              <a:t>education@aaf.org</a:t>
            </a:r>
            <a:endParaRPr lang="en-US" sz="2000" dirty="0">
              <a:solidFill>
                <a:schemeClr val="accent1"/>
              </a:solidFill>
            </a:endParaRPr>
          </a:p>
          <a:p>
            <a:pPr marL="0" indent="0">
              <a:buNone/>
            </a:pPr>
            <a:r>
              <a:rPr lang="en-US" sz="2000" b="1" dirty="0">
                <a:solidFill>
                  <a:schemeClr val="accent1"/>
                </a:solidFill>
              </a:rPr>
              <a:t>Twitter: </a:t>
            </a:r>
            <a:r>
              <a:rPr lang="en-US" sz="2000" dirty="0"/>
              <a:t>@AAF_ED </a:t>
            </a:r>
            <a:endParaRPr lang="en-US" sz="2000" dirty="0" smtClean="0"/>
          </a:p>
          <a:p>
            <a:pPr marL="0" indent="0">
              <a:buNone/>
            </a:pPr>
            <a:r>
              <a:rPr lang="en-US" sz="2000" b="1" dirty="0" smtClean="0">
                <a:solidFill>
                  <a:schemeClr val="accent1"/>
                </a:solidFill>
              </a:rPr>
              <a:t>Facebook</a:t>
            </a:r>
            <a:r>
              <a:rPr lang="en-US" sz="2000" b="1" dirty="0">
                <a:solidFill>
                  <a:schemeClr val="accent1"/>
                </a:solidFill>
              </a:rPr>
              <a:t>:</a:t>
            </a:r>
            <a:r>
              <a:rPr lang="en-US" sz="2000" b="1" dirty="0" smtClean="0">
                <a:solidFill>
                  <a:schemeClr val="accent1"/>
                </a:solidFill>
              </a:rPr>
              <a:t> </a:t>
            </a:r>
            <a:r>
              <a:rPr lang="en-US" sz="2000" dirty="0" err="1" smtClean="0"/>
              <a:t>AAFEducation</a:t>
            </a:r>
            <a:endParaRPr lang="en-US" sz="2000" dirty="0"/>
          </a:p>
          <a:p>
            <a:pPr marL="0" indent="0">
              <a:buNone/>
            </a:pPr>
            <a:endParaRPr lang="en-US" dirty="0"/>
          </a:p>
        </p:txBody>
      </p:sp>
      <p:sp>
        <p:nvSpPr>
          <p:cNvPr id="5" name="Footer Placeholder 4"/>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22</a:t>
            </a:fld>
            <a:endParaRPr lang="en-US" dirty="0"/>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 your AAF Experience Today!</a:t>
            </a:r>
            <a:endParaRPr lang="en-US" dirty="0"/>
          </a:p>
        </p:txBody>
      </p:sp>
      <p:sp>
        <p:nvSpPr>
          <p:cNvPr id="8" name="TextBox 7"/>
          <p:cNvSpPr txBox="1"/>
          <p:nvPr/>
        </p:nvSpPr>
        <p:spPr>
          <a:xfrm>
            <a:off x="4648200" y="1524000"/>
            <a:ext cx="4267200" cy="800219"/>
          </a:xfrm>
          <a:prstGeom prst="rect">
            <a:avLst/>
          </a:prstGeom>
          <a:noFill/>
        </p:spPr>
        <p:txBody>
          <a:bodyPr wrap="square" rtlCol="0">
            <a:spAutoFit/>
          </a:bodyPr>
          <a:lstStyle/>
          <a:p>
            <a:pPr marL="609600" indent="-609600" eaLnBrk="1" hangingPunct="1">
              <a:lnSpc>
                <a:spcPct val="80000"/>
              </a:lnSpc>
              <a:spcBef>
                <a:spcPct val="20000"/>
              </a:spcBef>
              <a:spcAft>
                <a:spcPts val="1200"/>
              </a:spcAft>
              <a:buClr>
                <a:srgbClr val="FF0424"/>
              </a:buClr>
              <a:defRPr/>
            </a:pPr>
            <a:endParaRPr lang="en-US" sz="2000" kern="0" dirty="0">
              <a:solidFill>
                <a:srgbClr val="00477A"/>
              </a:solidFill>
              <a:ea typeface="ＭＳ Ｐゴシック" pitchFamily="-106" charset="-128"/>
              <a:cs typeface="Arial"/>
            </a:endParaRPr>
          </a:p>
          <a:p>
            <a:pPr marL="1066800" lvl="1" indent="-609600" eaLnBrk="1" hangingPunct="1">
              <a:lnSpc>
                <a:spcPct val="80000"/>
              </a:lnSpc>
              <a:spcBef>
                <a:spcPct val="20000"/>
              </a:spcBef>
              <a:spcAft>
                <a:spcPts val="1200"/>
              </a:spcAft>
              <a:buClr>
                <a:srgbClr val="FF0424"/>
              </a:buClr>
              <a:defRPr/>
            </a:pPr>
            <a:r>
              <a:rPr lang="en-US" sz="2000" kern="0" dirty="0">
                <a:solidFill>
                  <a:srgbClr val="00477A"/>
                </a:solidFill>
                <a:ea typeface="ＭＳ Ｐゴシック" pitchFamily="-106" charset="-128"/>
                <a:cs typeface="Arial"/>
              </a:rPr>
              <a:t>   </a:t>
            </a:r>
            <a:endParaRPr lang="en-US" dirty="0"/>
          </a:p>
        </p:txBody>
      </p:sp>
      <p:pic>
        <p:nvPicPr>
          <p:cNvPr id="11" name="Picture 10" descr="presentation purdue.jpg"/>
          <p:cNvPicPr>
            <a:picLocks noChangeAspect="1"/>
          </p:cNvPicPr>
          <p:nvPr/>
        </p:nvPicPr>
        <p:blipFill>
          <a:blip r:embed="rId3" cstate="print"/>
          <a:stretch>
            <a:fillRect/>
          </a:stretch>
        </p:blipFill>
        <p:spPr>
          <a:xfrm>
            <a:off x="4461937" y="1825982"/>
            <a:ext cx="3588112" cy="2393244"/>
          </a:xfrm>
          <a:prstGeom prst="rect">
            <a:avLst/>
          </a:prstGeom>
        </p:spPr>
      </p:pic>
      <p:pic>
        <p:nvPicPr>
          <p:cNvPr id="13" name="Picture 12" descr="ADS2014_J&amp;W.JPG"/>
          <p:cNvPicPr>
            <a:picLocks noChangeAspect="1"/>
          </p:cNvPicPr>
          <p:nvPr/>
        </p:nvPicPr>
        <p:blipFill>
          <a:blip r:embed="rId4" cstate="print"/>
          <a:stretch>
            <a:fillRect/>
          </a:stretch>
        </p:blipFill>
        <p:spPr>
          <a:xfrm>
            <a:off x="1182515" y="1821748"/>
            <a:ext cx="3185864" cy="2389398"/>
          </a:xfrm>
          <a:prstGeom prst="rect">
            <a:avLst/>
          </a:prstGeom>
        </p:spPr>
      </p:pic>
      <p:pic>
        <p:nvPicPr>
          <p:cNvPr id="14" name="Picture 13" descr="CollegeChapter_St John  recruit.jpg"/>
          <p:cNvPicPr>
            <a:picLocks noChangeAspect="1"/>
          </p:cNvPicPr>
          <p:nvPr/>
        </p:nvPicPr>
        <p:blipFill>
          <a:blip r:embed="rId5" cstate="print"/>
          <a:stretch>
            <a:fillRect/>
          </a:stretch>
        </p:blipFill>
        <p:spPr>
          <a:xfrm>
            <a:off x="5635981" y="4298250"/>
            <a:ext cx="2421466" cy="1816100"/>
          </a:xfrm>
          <a:prstGeom prst="rect">
            <a:avLst/>
          </a:prstGeom>
        </p:spPr>
      </p:pic>
      <p:pic>
        <p:nvPicPr>
          <p:cNvPr id="15" name="Picture 14" descr="Ithaca honor cords ADS.JPG"/>
          <p:cNvPicPr>
            <a:picLocks noChangeAspect="1"/>
          </p:cNvPicPr>
          <p:nvPr/>
        </p:nvPicPr>
        <p:blipFill>
          <a:blip r:embed="rId6" cstate="print"/>
          <a:stretch>
            <a:fillRect/>
          </a:stretch>
        </p:blipFill>
        <p:spPr>
          <a:xfrm>
            <a:off x="4196645" y="4301072"/>
            <a:ext cx="1359414" cy="1812552"/>
          </a:xfrm>
          <a:prstGeom prst="rect">
            <a:avLst/>
          </a:prstGeom>
        </p:spPr>
      </p:pic>
      <p:pic>
        <p:nvPicPr>
          <p:cNvPr id="16" name="Picture 15" descr="CollegeChapter_Fresno.jpg"/>
          <p:cNvPicPr>
            <a:picLocks noChangeAspect="1"/>
          </p:cNvPicPr>
          <p:nvPr/>
        </p:nvPicPr>
        <p:blipFill rotWithShape="1">
          <a:blip r:embed="rId7" cstate="print"/>
          <a:srcRect b="5197"/>
          <a:stretch/>
        </p:blipFill>
        <p:spPr>
          <a:xfrm>
            <a:off x="1186748" y="4301071"/>
            <a:ext cx="2930917" cy="1801989"/>
          </a:xfrm>
          <a:prstGeom prst="rect">
            <a:avLst/>
          </a:prstGeom>
        </p:spPr>
      </p:pic>
      <p:sp>
        <p:nvSpPr>
          <p:cNvPr id="10" name="Footer Placeholder 9"/>
          <p:cNvSpPr>
            <a:spLocks noGrp="1"/>
          </p:cNvSpPr>
          <p:nvPr>
            <p:ph type="ftr" sz="quarter" idx="10"/>
          </p:nvPr>
        </p:nvSpPr>
        <p:spPr/>
        <p:txBody>
          <a:bodyPr/>
          <a:lstStyle/>
          <a:p>
            <a:pPr>
              <a:defRPr/>
            </a:pPr>
            <a:r>
              <a:rPr lang="en-US" smtClean="0"/>
              <a:t>MEMBERSHIP.AAF.ORG/EDUCATION  </a:t>
            </a:r>
            <a:endParaRPr lang="en-US" dirty="0"/>
          </a:p>
        </p:txBody>
      </p:sp>
      <p:sp>
        <p:nvSpPr>
          <p:cNvPr id="2" name="Slide Number Placeholder 1"/>
          <p:cNvSpPr>
            <a:spLocks noGrp="1"/>
          </p:cNvSpPr>
          <p:nvPr>
            <p:ph type="sldNum" sz="quarter" idx="4"/>
          </p:nvPr>
        </p:nvSpPr>
        <p:spPr/>
        <p:txBody>
          <a:bodyPr/>
          <a:lstStyle/>
          <a:p>
            <a:fld id="{C09E9F61-EA11-1044-BA61-99218109AA09}" type="slidenum">
              <a:rPr lang="en-US" smtClean="0"/>
              <a:pPr/>
              <a:t>23</a:t>
            </a:fld>
            <a:endParaRPr lang="en-US"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 Image.PNG"/>
          <p:cNvPicPr>
            <a:picLocks noGrp="1" noChangeAspect="1"/>
          </p:cNvPicPr>
          <p:nvPr>
            <p:ph idx="1"/>
          </p:nvPr>
        </p:nvPicPr>
        <p:blipFill rotWithShape="1">
          <a:blip r:embed="rId3" cstate="print"/>
          <a:srcRect t="-2812" b="-2958"/>
          <a:stretch/>
        </p:blipFill>
        <p:spPr>
          <a:xfrm>
            <a:off x="986790" y="990600"/>
            <a:ext cx="7170420" cy="5311422"/>
          </a:xfrm>
        </p:spPr>
      </p:pic>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2" name="Slide Number Placeholder 1"/>
          <p:cNvSpPr>
            <a:spLocks noGrp="1"/>
          </p:cNvSpPr>
          <p:nvPr>
            <p:ph type="sldNum" sz="quarter" idx="4"/>
          </p:nvPr>
        </p:nvSpPr>
        <p:spPr/>
        <p:txBody>
          <a:bodyPr/>
          <a:lstStyle/>
          <a:p>
            <a:fld id="{C09E9F61-EA11-1044-BA61-99218109AA09}" type="slidenum">
              <a:rPr lang="en-US" smtClean="0"/>
              <a:pPr/>
              <a:t>3</a:t>
            </a:fld>
            <a:endParaRPr lang="en-US"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AAF College Chapters</a:t>
            </a:r>
            <a:endParaRPr lang="en-US" dirty="0"/>
          </a:p>
        </p:txBody>
      </p:sp>
      <p:sp>
        <p:nvSpPr>
          <p:cNvPr id="3" name="Content Placeholder 2"/>
          <p:cNvSpPr>
            <a:spLocks noGrp="1"/>
          </p:cNvSpPr>
          <p:nvPr>
            <p:ph idx="1"/>
          </p:nvPr>
        </p:nvSpPr>
        <p:spPr/>
        <p:txBody>
          <a:bodyPr/>
          <a:lstStyle/>
          <a:p>
            <a:pPr marL="0" indent="0">
              <a:buNone/>
              <a:defRPr/>
            </a:pPr>
            <a:r>
              <a:rPr lang="en-US" b="1" dirty="0" smtClean="0"/>
              <a:t>AAF's college chapter program is a network of approximately 200 affiliated college chapters</a:t>
            </a:r>
          </a:p>
          <a:p>
            <a:pPr lvl="1">
              <a:defRPr/>
            </a:pPr>
            <a:r>
              <a:rPr lang="en-US" dirty="0" smtClean="0"/>
              <a:t>Over 5,000 undergraduate students participating</a:t>
            </a:r>
          </a:p>
          <a:p>
            <a:pPr lvl="1">
              <a:defRPr/>
            </a:pPr>
            <a:r>
              <a:rPr lang="en-US" dirty="0" smtClean="0"/>
              <a:t>Approximately 250 faculty advisors supporting chapter activities</a:t>
            </a:r>
          </a:p>
          <a:p>
            <a:pPr lvl="1">
              <a:defRPr/>
            </a:pPr>
            <a:r>
              <a:rPr lang="en-US" dirty="0" smtClean="0"/>
              <a:t>Network of industry professionals connecting with college chapters </a:t>
            </a:r>
          </a:p>
          <a:p>
            <a:pPr lvl="1">
              <a:defRPr/>
            </a:pPr>
            <a:r>
              <a:rPr lang="en-US" dirty="0" smtClean="0"/>
              <a:t>National Education Executive Committee governing the integrity and ethics of student programs</a:t>
            </a:r>
          </a:p>
          <a:p>
            <a:pPr lvl="1">
              <a:buNone/>
              <a:defRPr/>
            </a:pPr>
            <a:endParaRPr lang="en-US" dirty="0" smtClean="0"/>
          </a:p>
          <a:p>
            <a:pPr lvl="1">
              <a:defRPr/>
            </a:pPr>
            <a:endParaRPr lang="en-US" dirty="0"/>
          </a:p>
        </p:txBody>
      </p:sp>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4</a:t>
            </a:fld>
            <a:endParaRPr lang="en-US"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456"/>
            <a:ext cx="8229600" cy="757767"/>
          </a:xfrm>
        </p:spPr>
        <p:txBody>
          <a:bodyPr/>
          <a:lstStyle/>
          <a:p>
            <a:r>
              <a:rPr lang="en-US" dirty="0" smtClean="0"/>
              <a:t>Starting a College Chapter</a:t>
            </a:r>
            <a:endParaRPr lang="en-US" dirty="0"/>
          </a:p>
        </p:txBody>
      </p:sp>
      <p:sp>
        <p:nvSpPr>
          <p:cNvPr id="3" name="Content Placeholder 2"/>
          <p:cNvSpPr>
            <a:spLocks noGrp="1"/>
          </p:cNvSpPr>
          <p:nvPr>
            <p:ph idx="1"/>
          </p:nvPr>
        </p:nvSpPr>
        <p:spPr>
          <a:xfrm>
            <a:off x="457200" y="1678675"/>
            <a:ext cx="8229600" cy="4583373"/>
          </a:xfrm>
        </p:spPr>
        <p:txBody>
          <a:bodyPr/>
          <a:lstStyle/>
          <a:p>
            <a:pPr marL="457200" indent="-457200">
              <a:buNone/>
            </a:pPr>
            <a:r>
              <a:rPr lang="en-US" b="1" dirty="0" smtClean="0">
                <a:solidFill>
                  <a:srgbClr val="00477A"/>
                </a:solidFill>
              </a:rPr>
              <a:t>What you need:</a:t>
            </a:r>
          </a:p>
          <a:p>
            <a:pPr marL="457200" indent="-457200">
              <a:spcBef>
                <a:spcPts val="300"/>
              </a:spcBef>
              <a:spcAft>
                <a:spcPts val="300"/>
              </a:spcAft>
              <a:buFont typeface="Arial" pitchFamily="34" charset="0"/>
              <a:buChar char="•"/>
            </a:pPr>
            <a:r>
              <a:rPr lang="en-US" sz="2000" dirty="0" smtClean="0">
                <a:solidFill>
                  <a:schemeClr val="bg2"/>
                </a:solidFill>
              </a:rPr>
              <a:t>10 student members</a:t>
            </a:r>
          </a:p>
          <a:p>
            <a:pPr marL="457200" indent="-457200">
              <a:spcBef>
                <a:spcPts val="300"/>
              </a:spcBef>
              <a:spcAft>
                <a:spcPts val="300"/>
              </a:spcAft>
              <a:buFont typeface="Arial" pitchFamily="34" charset="0"/>
              <a:buChar char="•"/>
            </a:pPr>
            <a:r>
              <a:rPr lang="en-US" sz="2000" dirty="0" smtClean="0">
                <a:solidFill>
                  <a:schemeClr val="bg2"/>
                </a:solidFill>
              </a:rPr>
              <a:t>A faculty advisor</a:t>
            </a:r>
          </a:p>
          <a:p>
            <a:pPr marL="457200" indent="-457200">
              <a:spcBef>
                <a:spcPts val="300"/>
              </a:spcBef>
              <a:spcAft>
                <a:spcPts val="300"/>
              </a:spcAft>
              <a:buFont typeface="Arial" pitchFamily="34" charset="0"/>
              <a:buChar char="•"/>
            </a:pPr>
            <a:r>
              <a:rPr lang="en-US" sz="2000" dirty="0" smtClean="0">
                <a:solidFill>
                  <a:schemeClr val="bg2"/>
                </a:solidFill>
              </a:rPr>
              <a:t>A listing of the advertising or marketing courses on your campus.</a:t>
            </a:r>
          </a:p>
          <a:p>
            <a:pPr marL="457200" indent="-457200">
              <a:spcBef>
                <a:spcPts val="300"/>
              </a:spcBef>
              <a:spcAft>
                <a:spcPts val="300"/>
              </a:spcAft>
              <a:buFont typeface="Arial" pitchFamily="34" charset="0"/>
              <a:buChar char="•"/>
            </a:pPr>
            <a:r>
              <a:rPr lang="en-US" sz="2000" dirty="0" smtClean="0">
                <a:solidFill>
                  <a:schemeClr val="bg2"/>
                </a:solidFill>
              </a:rPr>
              <a:t>Membership dues of $55 per student</a:t>
            </a:r>
          </a:p>
          <a:p>
            <a:pPr marL="457200" indent="-457200">
              <a:spcBef>
                <a:spcPts val="300"/>
              </a:spcBef>
              <a:spcAft>
                <a:spcPts val="300"/>
              </a:spcAft>
              <a:buFont typeface="Arial" pitchFamily="34" charset="0"/>
              <a:buChar char="•"/>
            </a:pPr>
            <a:r>
              <a:rPr lang="en-US" sz="2000" dirty="0" smtClean="0">
                <a:solidFill>
                  <a:schemeClr val="bg2"/>
                </a:solidFill>
              </a:rPr>
              <a:t>Proof that the institution of higher education is accredited</a:t>
            </a:r>
          </a:p>
          <a:p>
            <a:pPr marL="457200" indent="-457200">
              <a:spcBef>
                <a:spcPts val="300"/>
              </a:spcBef>
              <a:spcAft>
                <a:spcPts val="300"/>
              </a:spcAft>
              <a:buNone/>
            </a:pPr>
            <a:r>
              <a:rPr lang="en-US" b="1" dirty="0" smtClean="0">
                <a:solidFill>
                  <a:srgbClr val="00477A"/>
                </a:solidFill>
              </a:rPr>
              <a:t>What to do:</a:t>
            </a:r>
          </a:p>
          <a:p>
            <a:pPr marL="457200" indent="-457200">
              <a:spcBef>
                <a:spcPts val="300"/>
              </a:spcBef>
              <a:spcAft>
                <a:spcPts val="300"/>
              </a:spcAft>
              <a:buFont typeface="Arial" pitchFamily="34" charset="0"/>
              <a:buChar char="•"/>
            </a:pPr>
            <a:r>
              <a:rPr lang="en-US" sz="2000" dirty="0" smtClean="0">
                <a:solidFill>
                  <a:schemeClr val="bg2"/>
                </a:solidFill>
              </a:rPr>
              <a:t>Fill out your members’ information in the </a:t>
            </a:r>
            <a:r>
              <a:rPr lang="en-US" sz="2000" dirty="0" smtClean="0">
                <a:solidFill>
                  <a:srgbClr val="00477A"/>
                </a:solidFill>
                <a:hlinkClick r:id="rId3"/>
              </a:rPr>
              <a:t>chapter roster template</a:t>
            </a:r>
            <a:endParaRPr lang="en-US" sz="2000" dirty="0" smtClean="0">
              <a:solidFill>
                <a:srgbClr val="00477A"/>
              </a:solidFill>
            </a:endParaRPr>
          </a:p>
          <a:p>
            <a:pPr marL="457200" indent="-457200">
              <a:spcBef>
                <a:spcPts val="300"/>
              </a:spcBef>
              <a:spcAft>
                <a:spcPts val="300"/>
              </a:spcAft>
              <a:buFont typeface="Arial" pitchFamily="34" charset="0"/>
              <a:buChar char="•"/>
            </a:pPr>
            <a:r>
              <a:rPr lang="en-US" sz="2000" dirty="0" smtClean="0">
                <a:solidFill>
                  <a:schemeClr val="bg2"/>
                </a:solidFill>
              </a:rPr>
              <a:t>Fill out the </a:t>
            </a:r>
            <a:r>
              <a:rPr lang="en-US" sz="2000" dirty="0" smtClean="0">
                <a:solidFill>
                  <a:schemeClr val="bg2"/>
                </a:solidFill>
                <a:hlinkClick r:id="rId4"/>
              </a:rPr>
              <a:t>official college chapter form</a:t>
            </a:r>
            <a:endParaRPr lang="en-US" sz="2000" dirty="0" smtClean="0">
              <a:solidFill>
                <a:schemeClr val="bg2"/>
              </a:solidFill>
            </a:endParaRPr>
          </a:p>
          <a:p>
            <a:pPr marL="457200" indent="-457200">
              <a:spcBef>
                <a:spcPts val="300"/>
              </a:spcBef>
              <a:spcAft>
                <a:spcPts val="300"/>
              </a:spcAft>
              <a:buFont typeface="Arial" pitchFamily="34" charset="0"/>
              <a:buChar char="•"/>
            </a:pPr>
            <a:r>
              <a:rPr lang="en-US" sz="2000" dirty="0" smtClean="0">
                <a:solidFill>
                  <a:schemeClr val="bg2"/>
                </a:solidFill>
              </a:rPr>
              <a:t>Pay membership dues fee by one lump sum check or credit card</a:t>
            </a:r>
          </a:p>
          <a:p>
            <a:pPr marL="457200" indent="-457200">
              <a:spcBef>
                <a:spcPts val="300"/>
              </a:spcBef>
              <a:spcAft>
                <a:spcPts val="300"/>
              </a:spcAft>
              <a:buFont typeface="Arial" pitchFamily="34" charset="0"/>
              <a:buChar char="•"/>
            </a:pPr>
            <a:endParaRPr lang="en-US" sz="2000" dirty="0" smtClean="0">
              <a:solidFill>
                <a:schemeClr val="bg2"/>
              </a:solidFill>
            </a:endParaRPr>
          </a:p>
          <a:p>
            <a:pPr marL="457200" indent="-457200">
              <a:spcBef>
                <a:spcPts val="300"/>
              </a:spcBef>
              <a:spcAft>
                <a:spcPts val="300"/>
              </a:spcAft>
              <a:buFont typeface="Arial" pitchFamily="34" charset="0"/>
              <a:buChar char="•"/>
            </a:pPr>
            <a:endParaRPr lang="en-US" sz="2000" dirty="0" smtClean="0">
              <a:solidFill>
                <a:schemeClr val="accent4"/>
              </a:solidFill>
            </a:endParaRPr>
          </a:p>
          <a:p>
            <a:pPr marL="457200" indent="-457200">
              <a:spcBef>
                <a:spcPts val="300"/>
              </a:spcBef>
              <a:spcAft>
                <a:spcPts val="300"/>
              </a:spcAft>
              <a:buFont typeface="Arial" pitchFamily="34" charset="0"/>
              <a:buChar char="•"/>
            </a:pPr>
            <a:endParaRPr lang="en-US" sz="2000" b="1" dirty="0" smtClean="0">
              <a:solidFill>
                <a:schemeClr val="accent4"/>
              </a:solidFill>
            </a:endParaRPr>
          </a:p>
          <a:p>
            <a:pPr marL="457200" indent="-457200">
              <a:buFont typeface="Arial" pitchFamily="34" charset="0"/>
              <a:buChar char="•"/>
            </a:pPr>
            <a:endParaRPr lang="en-US" sz="2000" dirty="0">
              <a:solidFill>
                <a:schemeClr val="bg2"/>
              </a:solidFill>
            </a:endParaRPr>
          </a:p>
        </p:txBody>
      </p:sp>
      <p:sp>
        <p:nvSpPr>
          <p:cNvPr id="4" name="Footer Placeholder 3"/>
          <p:cNvSpPr>
            <a:spLocks noGrp="1"/>
          </p:cNvSpPr>
          <p:nvPr>
            <p:ph type="ftr" sz="quarter" idx="10"/>
          </p:nvPr>
        </p:nvSpPr>
        <p:spPr/>
        <p:txBody>
          <a:bodyPr/>
          <a:lstStyle/>
          <a:p>
            <a:pPr>
              <a:defRPr/>
            </a:pPr>
            <a:r>
              <a:rPr lang="en-US" smtClean="0"/>
              <a:t>MEMBERSHIP.AAF.ORG/EDUCATION  </a:t>
            </a:r>
            <a:endParaRPr lang="en-US" dirty="0"/>
          </a:p>
        </p:txBody>
      </p:sp>
      <p:sp>
        <p:nvSpPr>
          <p:cNvPr id="5" name="Slide Number Placeholder 4"/>
          <p:cNvSpPr>
            <a:spLocks noGrp="1"/>
          </p:cNvSpPr>
          <p:nvPr>
            <p:ph type="sldNum" sz="quarter" idx="4"/>
          </p:nvPr>
        </p:nvSpPr>
        <p:spPr/>
        <p:txBody>
          <a:bodyPr/>
          <a:lstStyle/>
          <a:p>
            <a:fld id="{C09E9F61-EA11-1044-BA61-99218109AA09}" type="slidenum">
              <a:rPr lang="en-US" smtClean="0"/>
              <a:pPr/>
              <a:t>5</a:t>
            </a:fld>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MEMBERSHIP.AAF.ORG/EDUCATION  </a:t>
            </a:r>
            <a:endParaRPr lang="en-US" dirty="0"/>
          </a:p>
        </p:txBody>
      </p:sp>
      <p:sp>
        <p:nvSpPr>
          <p:cNvPr id="2" name="Slide Number Placeholder 1"/>
          <p:cNvSpPr>
            <a:spLocks noGrp="1"/>
          </p:cNvSpPr>
          <p:nvPr>
            <p:ph type="sldNum" sz="quarter" idx="4"/>
          </p:nvPr>
        </p:nvSpPr>
        <p:spPr/>
        <p:txBody>
          <a:bodyPr/>
          <a:lstStyle/>
          <a:p>
            <a:fld id="{C09E9F61-EA11-1044-BA61-99218109AA09}" type="slidenum">
              <a:rPr lang="en-US" smtClean="0"/>
              <a:pPr/>
              <a:t>6</a:t>
            </a:fld>
            <a:endParaRPr lang="en-US" dirty="0"/>
          </a:p>
        </p:txBody>
      </p:sp>
      <p:pic>
        <p:nvPicPr>
          <p:cNvPr id="5" name="Picture 4" descr="AAF Illinois.png">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032" y="1838816"/>
            <a:ext cx="8242710" cy="4218813"/>
          </a:xfrm>
          <a:prstGeom prst="rect">
            <a:avLst/>
          </a:prstGeom>
        </p:spPr>
      </p:pic>
      <p:sp>
        <p:nvSpPr>
          <p:cNvPr id="6" name="TextBox 5"/>
          <p:cNvSpPr txBox="1"/>
          <p:nvPr/>
        </p:nvSpPr>
        <p:spPr>
          <a:xfrm>
            <a:off x="583324" y="961697"/>
            <a:ext cx="8198069" cy="523220"/>
          </a:xfrm>
          <a:prstGeom prst="rect">
            <a:avLst/>
          </a:prstGeom>
          <a:noFill/>
        </p:spPr>
        <p:txBody>
          <a:bodyPr wrap="square" rtlCol="0">
            <a:spAutoFit/>
          </a:bodyPr>
          <a:lstStyle/>
          <a:p>
            <a:r>
              <a:rPr lang="en-US" sz="2800" b="1" dirty="0" smtClean="0"/>
              <a:t>VIDEO: “AAF’s Impact on My Life”</a:t>
            </a:r>
            <a:endParaRPr lang="en-US" sz="2800" b="1"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AAF College Chapter Member Benefits</a:t>
            </a:r>
          </a:p>
        </p:txBody>
      </p:sp>
      <p:sp>
        <p:nvSpPr>
          <p:cNvPr id="3" name="Content Placeholder 2"/>
          <p:cNvSpPr>
            <a:spLocks noGrp="1"/>
          </p:cNvSpPr>
          <p:nvPr>
            <p:ph idx="1"/>
          </p:nvPr>
        </p:nvSpPr>
        <p:spPr>
          <a:xfrm>
            <a:off x="472966" y="1707882"/>
            <a:ext cx="8229600" cy="4477456"/>
          </a:xfrm>
        </p:spPr>
        <p:txBody>
          <a:bodyPr/>
          <a:lstStyle/>
          <a:p>
            <a:pPr eaLnBrk="1" hangingPunct="1">
              <a:lnSpc>
                <a:spcPct val="80000"/>
              </a:lnSpc>
              <a:buFont typeface="Arial" pitchFamily="34" charset="0"/>
              <a:buChar char="•"/>
              <a:defRPr/>
            </a:pPr>
            <a:r>
              <a:rPr lang="en-US" b="1" dirty="0" smtClean="0">
                <a:latin typeface="Arial" charset="0"/>
              </a:rPr>
              <a:t>Competitions        </a:t>
            </a:r>
            <a:r>
              <a:rPr lang="en-US" dirty="0" smtClean="0">
                <a:latin typeface="Arial" charset="0"/>
              </a:rPr>
              <a:t>Hands-on, Practical Experience</a:t>
            </a:r>
          </a:p>
          <a:p>
            <a:pPr eaLnBrk="1" hangingPunct="1">
              <a:lnSpc>
                <a:spcPct val="80000"/>
              </a:lnSpc>
              <a:buFont typeface="Arial" pitchFamily="34" charset="0"/>
              <a:buChar char="•"/>
              <a:defRPr/>
            </a:pPr>
            <a:r>
              <a:rPr lang="en-US" b="1" dirty="0" smtClean="0">
                <a:latin typeface="Arial" charset="0"/>
              </a:rPr>
              <a:t>Internships</a:t>
            </a:r>
            <a:r>
              <a:rPr lang="en-US" dirty="0" smtClean="0">
                <a:latin typeface="Arial" charset="0"/>
              </a:rPr>
              <a:t>        On-the-job Training</a:t>
            </a:r>
          </a:p>
          <a:p>
            <a:pPr eaLnBrk="1" hangingPunct="1">
              <a:lnSpc>
                <a:spcPct val="80000"/>
              </a:lnSpc>
              <a:buFont typeface="Arial" pitchFamily="34" charset="0"/>
              <a:buChar char="•"/>
              <a:defRPr/>
            </a:pPr>
            <a:r>
              <a:rPr lang="en-US" b="1" dirty="0" smtClean="0">
                <a:latin typeface="Arial" charset="0"/>
              </a:rPr>
              <a:t>Scholarships</a:t>
            </a:r>
            <a:r>
              <a:rPr lang="en-US" dirty="0" smtClean="0">
                <a:latin typeface="Arial" charset="0"/>
              </a:rPr>
              <a:t>        Academic Financial Assistance</a:t>
            </a:r>
          </a:p>
          <a:p>
            <a:pPr eaLnBrk="1" hangingPunct="1">
              <a:lnSpc>
                <a:spcPct val="80000"/>
              </a:lnSpc>
              <a:buFont typeface="Arial" pitchFamily="34" charset="0"/>
              <a:buChar char="•"/>
              <a:defRPr/>
            </a:pPr>
            <a:r>
              <a:rPr lang="en-US" b="1" dirty="0" smtClean="0">
                <a:latin typeface="Arial" charset="0"/>
              </a:rPr>
              <a:t>Honors and Awards        </a:t>
            </a:r>
            <a:r>
              <a:rPr lang="en-US" dirty="0" smtClean="0">
                <a:latin typeface="Arial" charset="0"/>
              </a:rPr>
              <a:t>Recognition for Achievements</a:t>
            </a:r>
          </a:p>
          <a:p>
            <a:pPr eaLnBrk="1" hangingPunct="1">
              <a:lnSpc>
                <a:spcPct val="80000"/>
              </a:lnSpc>
              <a:buFont typeface="Arial" pitchFamily="34" charset="0"/>
              <a:buChar char="•"/>
              <a:defRPr/>
            </a:pPr>
            <a:r>
              <a:rPr lang="en-US" b="1" dirty="0" smtClean="0">
                <a:latin typeface="Arial" charset="0"/>
              </a:rPr>
              <a:t>Events</a:t>
            </a:r>
            <a:r>
              <a:rPr lang="en-US" dirty="0" smtClean="0">
                <a:latin typeface="Arial" charset="0"/>
              </a:rPr>
              <a:t>        Networking and Learning Opportunities</a:t>
            </a:r>
          </a:p>
          <a:p>
            <a:pPr eaLnBrk="1" hangingPunct="1">
              <a:lnSpc>
                <a:spcPct val="80000"/>
              </a:lnSpc>
              <a:buFont typeface="Arial" pitchFamily="34" charset="0"/>
              <a:buChar char="•"/>
              <a:defRPr/>
            </a:pPr>
            <a:r>
              <a:rPr lang="en-US" b="1" dirty="0" smtClean="0">
                <a:latin typeface="Arial" charset="0"/>
              </a:rPr>
              <a:t>Career Resources        </a:t>
            </a:r>
            <a:r>
              <a:rPr lang="en-US" dirty="0" smtClean="0">
                <a:latin typeface="Arial" charset="0"/>
              </a:rPr>
              <a:t>Help to Land Your First Job</a:t>
            </a:r>
          </a:p>
        </p:txBody>
      </p:sp>
      <p:sp>
        <p:nvSpPr>
          <p:cNvPr id="11" name="Footer Placeholder 10"/>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7</a:t>
            </a:fld>
            <a:endParaRPr lang="en-US" dirty="0"/>
          </a:p>
        </p:txBody>
      </p:sp>
      <p:sp>
        <p:nvSpPr>
          <p:cNvPr id="5" name="Right Arrow 4"/>
          <p:cNvSpPr/>
          <p:nvPr/>
        </p:nvSpPr>
        <p:spPr bwMode="auto">
          <a:xfrm>
            <a:off x="2833106" y="1692217"/>
            <a:ext cx="506455" cy="250861"/>
          </a:xfrm>
          <a:prstGeom prst="rightArrow">
            <a:avLst/>
          </a:prstGeom>
          <a:solidFill>
            <a:srgbClr val="D223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477A"/>
              </a:solidFill>
              <a:effectLst/>
              <a:latin typeface="Arial" charset="0"/>
              <a:ea typeface="ＭＳ Ｐゴシック" pitchFamily="-44" charset="-128"/>
            </a:endParaRPr>
          </a:p>
        </p:txBody>
      </p:sp>
      <p:sp>
        <p:nvSpPr>
          <p:cNvPr id="7" name="Right Arrow 6"/>
          <p:cNvSpPr/>
          <p:nvPr/>
        </p:nvSpPr>
        <p:spPr bwMode="auto">
          <a:xfrm>
            <a:off x="2544467" y="2224797"/>
            <a:ext cx="506455" cy="250861"/>
          </a:xfrm>
          <a:prstGeom prst="rightArrow">
            <a:avLst/>
          </a:prstGeom>
          <a:solidFill>
            <a:srgbClr val="D223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477A"/>
              </a:solidFill>
              <a:effectLst/>
              <a:latin typeface="Arial" charset="0"/>
              <a:ea typeface="ＭＳ Ｐゴシック" pitchFamily="-44" charset="-128"/>
            </a:endParaRPr>
          </a:p>
        </p:txBody>
      </p:sp>
      <p:sp>
        <p:nvSpPr>
          <p:cNvPr id="8" name="Right Arrow 7"/>
          <p:cNvSpPr/>
          <p:nvPr/>
        </p:nvSpPr>
        <p:spPr bwMode="auto">
          <a:xfrm>
            <a:off x="2814855" y="2724604"/>
            <a:ext cx="506455" cy="250861"/>
          </a:xfrm>
          <a:prstGeom prst="rightArrow">
            <a:avLst/>
          </a:prstGeom>
          <a:solidFill>
            <a:srgbClr val="D223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477A"/>
              </a:solidFill>
              <a:effectLst/>
              <a:latin typeface="Arial" charset="0"/>
              <a:ea typeface="ＭＳ Ｐゴシック" pitchFamily="-44" charset="-128"/>
            </a:endParaRPr>
          </a:p>
        </p:txBody>
      </p:sp>
      <p:sp>
        <p:nvSpPr>
          <p:cNvPr id="9" name="Right Arrow 8"/>
          <p:cNvSpPr/>
          <p:nvPr/>
        </p:nvSpPr>
        <p:spPr bwMode="auto">
          <a:xfrm>
            <a:off x="3758355" y="3256563"/>
            <a:ext cx="506455" cy="250861"/>
          </a:xfrm>
          <a:prstGeom prst="rightArrow">
            <a:avLst/>
          </a:prstGeom>
          <a:solidFill>
            <a:srgbClr val="D223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477A"/>
              </a:solidFill>
              <a:effectLst/>
              <a:latin typeface="Arial" charset="0"/>
              <a:ea typeface="ＭＳ Ｐゴシック" pitchFamily="-44" charset="-128"/>
            </a:endParaRPr>
          </a:p>
        </p:txBody>
      </p:sp>
      <p:sp>
        <p:nvSpPr>
          <p:cNvPr id="10" name="Right Arrow 9"/>
          <p:cNvSpPr/>
          <p:nvPr/>
        </p:nvSpPr>
        <p:spPr bwMode="auto">
          <a:xfrm>
            <a:off x="1881411" y="3780950"/>
            <a:ext cx="506455" cy="250861"/>
          </a:xfrm>
          <a:prstGeom prst="rightArrow">
            <a:avLst/>
          </a:prstGeom>
          <a:solidFill>
            <a:srgbClr val="D223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477A"/>
              </a:solidFill>
              <a:effectLst/>
              <a:latin typeface="Arial" charset="0"/>
              <a:ea typeface="ＭＳ Ｐゴシック" pitchFamily="-44" charset="-128"/>
            </a:endParaRPr>
          </a:p>
        </p:txBody>
      </p:sp>
      <p:sp>
        <p:nvSpPr>
          <p:cNvPr id="12" name="Right Arrow 11"/>
          <p:cNvSpPr/>
          <p:nvPr/>
        </p:nvSpPr>
        <p:spPr bwMode="auto">
          <a:xfrm>
            <a:off x="3518879" y="4281998"/>
            <a:ext cx="506455" cy="250861"/>
          </a:xfrm>
          <a:prstGeom prst="rightArrow">
            <a:avLst/>
          </a:prstGeom>
          <a:solidFill>
            <a:srgbClr val="D223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477A"/>
              </a:solidFill>
              <a:effectLst/>
              <a:latin typeface="Arial" charset="0"/>
              <a:ea typeface="ＭＳ Ｐゴシック" pitchFamily="-44" charset="-128"/>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Competitions</a:t>
            </a:r>
          </a:p>
        </p:txBody>
      </p:sp>
      <p:sp>
        <p:nvSpPr>
          <p:cNvPr id="3" name="Content Placeholder 2"/>
          <p:cNvSpPr>
            <a:spLocks noGrp="1"/>
          </p:cNvSpPr>
          <p:nvPr>
            <p:ph idx="1"/>
          </p:nvPr>
        </p:nvSpPr>
        <p:spPr/>
        <p:txBody>
          <a:bodyPr/>
          <a:lstStyle/>
          <a:p>
            <a:pPr marL="0" indent="0" eaLnBrk="1" hangingPunct="1">
              <a:spcBef>
                <a:spcPts val="0"/>
              </a:spcBef>
              <a:spcAft>
                <a:spcPts val="0"/>
              </a:spcAft>
              <a:buNone/>
              <a:defRPr/>
            </a:pPr>
            <a:r>
              <a:rPr lang="en-US" b="1" dirty="0" smtClean="0">
                <a:latin typeface="Arial" charset="0"/>
              </a:rPr>
              <a:t>National Student </a:t>
            </a:r>
            <a:br>
              <a:rPr lang="en-US" b="1" dirty="0" smtClean="0">
                <a:latin typeface="Arial" charset="0"/>
              </a:rPr>
            </a:br>
            <a:r>
              <a:rPr lang="en-US" b="1" dirty="0" smtClean="0">
                <a:latin typeface="Arial" charset="0"/>
              </a:rPr>
              <a:t>Advertising Competition</a:t>
            </a:r>
          </a:p>
          <a:p>
            <a:pPr lvl="1" eaLnBrk="1" hangingPunct="1">
              <a:buFont typeface="Arial" charset="0"/>
              <a:buChar char="•"/>
              <a:defRPr/>
            </a:pPr>
            <a:r>
              <a:rPr lang="en-US" sz="1800" dirty="0" smtClean="0">
                <a:latin typeface="Arial" charset="0"/>
              </a:rPr>
              <a:t>Design campaigns for global client brands</a:t>
            </a:r>
          </a:p>
          <a:p>
            <a:pPr lvl="1" eaLnBrk="1" hangingPunct="1">
              <a:buFont typeface="Arial" charset="0"/>
              <a:buChar char="•"/>
              <a:defRPr/>
            </a:pPr>
            <a:r>
              <a:rPr lang="en-US" sz="1800" dirty="0" smtClean="0">
                <a:latin typeface="Arial" charset="0"/>
              </a:rPr>
              <a:t>Receive hands-on, practical experience</a:t>
            </a:r>
          </a:p>
          <a:p>
            <a:pPr lvl="1" eaLnBrk="1" hangingPunct="1">
              <a:buFont typeface="Arial" charset="0"/>
              <a:buChar char="•"/>
              <a:defRPr/>
            </a:pPr>
            <a:r>
              <a:rPr lang="en-US" sz="1800" dirty="0" smtClean="0">
                <a:latin typeface="Arial" charset="0"/>
              </a:rPr>
              <a:t>Use Industry resources: </a:t>
            </a:r>
            <a:r>
              <a:rPr lang="en-US" sz="1800" dirty="0" err="1" smtClean="0">
                <a:latin typeface="Arial" charset="0"/>
              </a:rPr>
              <a:t>AudienceSCAN</a:t>
            </a:r>
            <a:r>
              <a:rPr lang="en-US" sz="1800" dirty="0" smtClean="0">
                <a:latin typeface="Arial" charset="0"/>
              </a:rPr>
              <a:t>, Experian Marketing Services, </a:t>
            </a:r>
            <a:br>
              <a:rPr lang="en-US" sz="1800" dirty="0" smtClean="0">
                <a:latin typeface="Arial" charset="0"/>
              </a:rPr>
            </a:br>
            <a:r>
              <a:rPr lang="en-US" sz="1800" dirty="0" smtClean="0">
                <a:latin typeface="Arial" charset="0"/>
              </a:rPr>
              <a:t>Kantar Media SRDS and Nielsen</a:t>
            </a:r>
          </a:p>
          <a:p>
            <a:pPr lvl="1" eaLnBrk="1" hangingPunct="1">
              <a:buFont typeface="Arial" charset="0"/>
              <a:buChar char="•"/>
              <a:defRPr/>
            </a:pPr>
            <a:r>
              <a:rPr lang="en-US" sz="1800" dirty="0" smtClean="0">
                <a:latin typeface="Arial" charset="0"/>
              </a:rPr>
              <a:t>Pitch in front of seasoned advertising professionals</a:t>
            </a:r>
          </a:p>
          <a:p>
            <a:pPr marL="0" indent="0" eaLnBrk="1" hangingPunct="1">
              <a:buNone/>
              <a:defRPr/>
            </a:pPr>
            <a:r>
              <a:rPr lang="en-US" b="1" dirty="0" smtClean="0">
                <a:latin typeface="Arial" charset="0"/>
              </a:rPr>
              <a:t>Student American Advertising Awards</a:t>
            </a:r>
          </a:p>
          <a:p>
            <a:pPr lvl="1" eaLnBrk="1" hangingPunct="1">
              <a:lnSpc>
                <a:spcPct val="90000"/>
              </a:lnSpc>
              <a:defRPr/>
            </a:pPr>
            <a:r>
              <a:rPr lang="en-US" sz="1800" dirty="0" smtClean="0">
                <a:latin typeface="Arial" charset="0"/>
              </a:rPr>
              <a:t>Compete in student version of the professional American Advertising Awards</a:t>
            </a:r>
          </a:p>
          <a:p>
            <a:pPr lvl="1" eaLnBrk="1" hangingPunct="1">
              <a:lnSpc>
                <a:spcPct val="90000"/>
              </a:lnSpc>
              <a:defRPr/>
            </a:pPr>
            <a:r>
              <a:rPr lang="en-US" sz="1800" dirty="0" smtClean="0">
                <a:latin typeface="Arial" charset="0"/>
              </a:rPr>
              <a:t>Gain recognition of outstanding advertising work at the local, regional and national levels </a:t>
            </a:r>
          </a:p>
          <a:p>
            <a:pPr>
              <a:buFont typeface="Wingdings" pitchFamily="2" charset="2"/>
              <a:buNone/>
              <a:defRPr/>
            </a:pPr>
            <a:endParaRPr lang="en-US" dirty="0" smtClean="0">
              <a:latin typeface="Arial" charset="0"/>
            </a:endParaRPr>
          </a:p>
        </p:txBody>
      </p:sp>
      <p:pic>
        <p:nvPicPr>
          <p:cNvPr id="7" name="Picture 6" descr="NSAC14_9026.JPG"/>
          <p:cNvPicPr>
            <a:picLocks noChangeAspect="1"/>
          </p:cNvPicPr>
          <p:nvPr/>
        </p:nvPicPr>
        <p:blipFill>
          <a:blip r:embed="rId3" cstate="print"/>
          <a:stretch>
            <a:fillRect/>
          </a:stretch>
        </p:blipFill>
        <p:spPr>
          <a:xfrm>
            <a:off x="5661742" y="685800"/>
            <a:ext cx="3101257" cy="2068516"/>
          </a:xfrm>
          <a:prstGeom prst="rect">
            <a:avLst/>
          </a:prstGeom>
        </p:spPr>
      </p:pic>
      <p:sp>
        <p:nvSpPr>
          <p:cNvPr id="6" name="Footer Placeholder 5"/>
          <p:cNvSpPr>
            <a:spLocks noGrp="1"/>
          </p:cNvSpPr>
          <p:nvPr>
            <p:ph type="ftr" sz="quarter" idx="10"/>
          </p:nvPr>
        </p:nvSpPr>
        <p:spPr/>
        <p:txBody>
          <a:bodyPr/>
          <a:lstStyle/>
          <a:p>
            <a:pPr>
              <a:defRPr/>
            </a:pPr>
            <a:r>
              <a:rPr lang="en-US" smtClean="0"/>
              <a:t>MEMBERSHIP.AAF.ORG/EDUCATION  </a:t>
            </a:r>
            <a:endParaRPr lang="en-US" dirty="0"/>
          </a:p>
        </p:txBody>
      </p:sp>
      <p:sp>
        <p:nvSpPr>
          <p:cNvPr id="4" name="Slide Number Placeholder 3"/>
          <p:cNvSpPr>
            <a:spLocks noGrp="1"/>
          </p:cNvSpPr>
          <p:nvPr>
            <p:ph type="sldNum" sz="quarter" idx="4"/>
          </p:nvPr>
        </p:nvSpPr>
        <p:spPr/>
        <p:txBody>
          <a:bodyPr/>
          <a:lstStyle/>
          <a:p>
            <a:fld id="{C09E9F61-EA11-1044-BA61-99218109AA09}" type="slidenum">
              <a:rPr lang="en-US" smtClean="0"/>
              <a:pPr/>
              <a:t>8</a:t>
            </a:fld>
            <a:endParaRPr lang="en-US"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MEMBERSHIP.AAF.ORG/EDUCATION  </a:t>
            </a:r>
            <a:endParaRPr lang="en-US" dirty="0"/>
          </a:p>
        </p:txBody>
      </p:sp>
      <p:sp>
        <p:nvSpPr>
          <p:cNvPr id="5" name="Slide Number Placeholder 4"/>
          <p:cNvSpPr>
            <a:spLocks noGrp="1"/>
          </p:cNvSpPr>
          <p:nvPr>
            <p:ph type="sldNum" sz="quarter" idx="4"/>
          </p:nvPr>
        </p:nvSpPr>
        <p:spPr/>
        <p:txBody>
          <a:bodyPr/>
          <a:lstStyle/>
          <a:p>
            <a:fld id="{C09E9F61-EA11-1044-BA61-99218109AA09}" type="slidenum">
              <a:rPr lang="en-US" smtClean="0"/>
              <a:pPr/>
              <a:t>9</a:t>
            </a:fld>
            <a:endParaRPr lang="en-US" dirty="0"/>
          </a:p>
        </p:txBody>
      </p:sp>
      <p:pic>
        <p:nvPicPr>
          <p:cNvPr id="7" name="Picture 6" descr="MSU.jpg">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3348" y="1561602"/>
            <a:ext cx="8242710" cy="4636524"/>
          </a:xfrm>
          <a:prstGeom prst="rect">
            <a:avLst/>
          </a:prstGeom>
        </p:spPr>
      </p:pic>
      <p:sp>
        <p:nvSpPr>
          <p:cNvPr id="6" name="TextBox 5"/>
          <p:cNvSpPr txBox="1"/>
          <p:nvPr/>
        </p:nvSpPr>
        <p:spPr>
          <a:xfrm>
            <a:off x="299536" y="945931"/>
            <a:ext cx="8198069" cy="523220"/>
          </a:xfrm>
          <a:prstGeom prst="rect">
            <a:avLst/>
          </a:prstGeom>
          <a:noFill/>
        </p:spPr>
        <p:txBody>
          <a:bodyPr wrap="square" rtlCol="0">
            <a:spAutoFit/>
          </a:bodyPr>
          <a:lstStyle/>
          <a:p>
            <a:r>
              <a:rPr lang="en-US" sz="2800" b="1" dirty="0" smtClean="0"/>
              <a:t>VIDEO: “My AAF College Chapter Experience”</a:t>
            </a:r>
            <a:endParaRPr lang="en-US" sz="2800" b="1"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Blue Horizon">
  <a:themeElements>
    <a:clrScheme name="AFF">
      <a:dk1>
        <a:srgbClr val="124B8D"/>
      </a:dk1>
      <a:lt1>
        <a:srgbClr val="F3E7DE"/>
      </a:lt1>
      <a:dk2>
        <a:srgbClr val="FFFFFF"/>
      </a:dk2>
      <a:lt2>
        <a:srgbClr val="808080"/>
      </a:lt2>
      <a:accent1>
        <a:srgbClr val="EE3433"/>
      </a:accent1>
      <a:accent2>
        <a:srgbClr val="D2232A"/>
      </a:accent2>
      <a:accent3>
        <a:srgbClr val="124B8D"/>
      </a:accent3>
      <a:accent4>
        <a:srgbClr val="000000"/>
      </a:accent4>
      <a:accent5>
        <a:srgbClr val="FCFFF9"/>
      </a:accent5>
      <a:accent6>
        <a:srgbClr val="F9FFF8"/>
      </a:accent6>
      <a:hlink>
        <a:srgbClr val="124B8D"/>
      </a:hlink>
      <a:folHlink>
        <a:srgbClr val="EE34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4"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2004:Templates:Presentations:Designs:Blue Horizon</Template>
  <TotalTime>7018</TotalTime>
  <Words>1041</Words>
  <Application>Microsoft Office PowerPoint</Application>
  <PresentationFormat>On-screen Show (4:3)</PresentationFormat>
  <Paragraphs>216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Blue Horizon</vt:lpstr>
      <vt:lpstr>Kickstart Your #AdCareer:    Start an AAF College Chapter Today</vt:lpstr>
      <vt:lpstr>What is the American Advertising Federation?</vt:lpstr>
      <vt:lpstr>Slide 3</vt:lpstr>
      <vt:lpstr>AAF College Chapters</vt:lpstr>
      <vt:lpstr>Starting a College Chapter</vt:lpstr>
      <vt:lpstr>Slide 6</vt:lpstr>
      <vt:lpstr>AAF College Chapter Member Benefits</vt:lpstr>
      <vt:lpstr>Competitions</vt:lpstr>
      <vt:lpstr>Slide 9</vt:lpstr>
      <vt:lpstr>AdvertisED Newsletter</vt:lpstr>
      <vt:lpstr>Virtual Learning</vt:lpstr>
      <vt:lpstr>Internships</vt:lpstr>
      <vt:lpstr>Honors and Awards</vt:lpstr>
      <vt:lpstr>Honors and Awards</vt:lpstr>
      <vt:lpstr>Slide 15</vt:lpstr>
      <vt:lpstr>College Chapter Membership Contest</vt:lpstr>
      <vt:lpstr>Events</vt:lpstr>
      <vt:lpstr>Events, continued </vt:lpstr>
      <vt:lpstr>Career Resources</vt:lpstr>
      <vt:lpstr>Post College</vt:lpstr>
      <vt:lpstr>Slide 21</vt:lpstr>
      <vt:lpstr>Mosaic Center &amp; Education Services</vt:lpstr>
      <vt:lpstr>Start your AAF Experience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White</dc:creator>
  <cp:lastModifiedBy>Ciara Ungar</cp:lastModifiedBy>
  <cp:revision>304</cp:revision>
  <dcterms:created xsi:type="dcterms:W3CDTF">2010-07-21T19:56:31Z</dcterms:created>
  <dcterms:modified xsi:type="dcterms:W3CDTF">2016-04-19T17:33:18Z</dcterms:modified>
</cp:coreProperties>
</file>